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6"/>
  </p:notesMasterIdLst>
  <p:sldIdLst>
    <p:sldId id="545" r:id="rId2"/>
    <p:sldId id="591" r:id="rId3"/>
    <p:sldId id="630" r:id="rId4"/>
    <p:sldId id="631" r:id="rId5"/>
    <p:sldId id="639" r:id="rId6"/>
    <p:sldId id="626" r:id="rId7"/>
    <p:sldId id="604" r:id="rId8"/>
    <p:sldId id="622" r:id="rId9"/>
    <p:sldId id="621" r:id="rId10"/>
    <p:sldId id="602" r:id="rId11"/>
    <p:sldId id="596" r:id="rId12"/>
    <p:sldId id="601" r:id="rId13"/>
    <p:sldId id="625" r:id="rId14"/>
    <p:sldId id="597" r:id="rId15"/>
    <p:sldId id="611" r:id="rId16"/>
    <p:sldId id="612" r:id="rId17"/>
    <p:sldId id="615" r:id="rId18"/>
    <p:sldId id="607" r:id="rId19"/>
    <p:sldId id="608" r:id="rId20"/>
    <p:sldId id="609" r:id="rId21"/>
    <p:sldId id="606" r:id="rId22"/>
    <p:sldId id="627" r:id="rId23"/>
    <p:sldId id="628" r:id="rId24"/>
    <p:sldId id="623" r:id="rId25"/>
    <p:sldId id="640" r:id="rId26"/>
    <p:sldId id="624" r:id="rId27"/>
    <p:sldId id="632" r:id="rId28"/>
    <p:sldId id="629" r:id="rId29"/>
    <p:sldId id="633" r:id="rId30"/>
    <p:sldId id="635" r:id="rId31"/>
    <p:sldId id="636" r:id="rId32"/>
    <p:sldId id="638" r:id="rId33"/>
    <p:sldId id="637" r:id="rId34"/>
    <p:sldId id="62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md" initials="R" lastIdx="61" clrIdx="0">
    <p:extLst>
      <p:ext uri="{19B8F6BF-5375-455C-9EA6-DF929625EA0E}">
        <p15:presenceInfo xmlns:p15="http://schemas.microsoft.com/office/powerpoint/2012/main" userId="Rumd" providerId="None"/>
      </p:ext>
    </p:extLst>
  </p:cmAuthor>
  <p:cmAuthor id="2" name="Соловьев Андрей" initials="СА" lastIdx="3" clrIdx="1">
    <p:extLst>
      <p:ext uri="{19B8F6BF-5375-455C-9EA6-DF929625EA0E}">
        <p15:presenceInfo xmlns:p15="http://schemas.microsoft.com/office/powerpoint/2012/main" userId="b7c8ccd7afe47a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4872E-DC07-4220-A38C-21F37F40EBDC}" v="248" dt="2021-11-17T13:22:39.344"/>
    <p1510:client id="{079DC17B-234B-4D93-8CAD-6427BD90478A}" v="3492" dt="2021-10-20T13:51:49.036"/>
    <p1510:client id="{0BEE0BA5-DC21-408D-A6C9-2739CD03054C}" v="889" dt="2020-03-18T08:55:30.664"/>
    <p1510:client id="{1E8D5E63-3FE7-4B4B-95E6-AF8963DAFDB6}" v="449" dt="2021-10-12T08:11:55"/>
    <p1510:client id="{2209E1AE-69AC-4C0A-A30E-74DFCEF434F7}" v="12" dt="2021-11-17T12:08:03.829"/>
    <p1510:client id="{2A734F35-BA27-4015-A230-B07E630CD371}" v="180" dt="2021-11-18T17:18:08.346"/>
    <p1510:client id="{2EA52FDA-A2ED-4490-B9CB-CCBB3D3ACA35}" v="7654" dt="2021-10-13T16:01:36.898"/>
    <p1510:client id="{419D2198-00DA-4BDD-9817-A531F3C3777E}" v="3710" dt="2021-11-16T12:18:26.478"/>
    <p1510:client id="{4C779D44-BDB2-4530-8862-5A6B8032AA24}" v="1952" dt="2021-10-21T12:01:15.522"/>
    <p1510:client id="{5D98ED6E-114F-44BA-AA54-3B0EAC18A0C4}" v="184" dt="2020-03-11T14:02:25.881"/>
    <p1510:client id="{7B81E2CB-0B49-41F1-AC14-E66DADBC1DBD}" v="3" dt="2021-11-12T11:18:38.351"/>
    <p1510:client id="{9F61AA86-7394-4EDC-BF55-EE1A933210F3}" v="1328" dt="2021-11-17T09:34:15.050"/>
    <p1510:client id="{AF04E272-4CCA-4C27-994D-E9B886A05269}" v="1493" dt="2020-03-17T07:47:33.535"/>
    <p1510:client id="{D4862DF0-9372-4E31-ADBF-4E5B2EF63F16}" v="1963" dt="2021-10-19T13:18:21.156"/>
    <p1510:client id="{D7496C78-6252-48A2-B680-23D2031327B9}" v="5753" dt="2021-11-18T15:14:41.943"/>
    <p1510:client id="{ECB5DAB1-EBDF-4076-8968-8A8856BC9A75}" v="2426" dt="2020-03-11T11:53:45.651"/>
    <p1510:client id="{FA1C39E2-CF10-4A62-9D05-C03B8089CBC6}" v="7747" dt="2021-10-13T08:33:50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26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12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 dirty="0">
                <a:latin typeface="Times New Roman"/>
              </a:rPr>
              <a:t>&lt;верхний колонтитул&gt;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 dirty="0">
                <a:latin typeface="Times New Roman"/>
              </a:rPr>
              <a:t>&lt;дата/время&gt;</a:t>
            </a:r>
          </a:p>
        </p:txBody>
      </p:sp>
      <p:sp>
        <p:nvSpPr>
          <p:cNvPr id="8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 dirty="0">
                <a:latin typeface="Times New Roman"/>
              </a:rPr>
              <a:t>&lt;нижний колонтитул&gt;</a:t>
            </a:r>
          </a:p>
        </p:txBody>
      </p:sp>
      <p:sp>
        <p:nvSpPr>
          <p:cNvPr id="8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854157F-D0DC-4D82-A966-2CCBEC1C9058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572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9888E0F-375F-48A8-95BD-B402EC41252F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0910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10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70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11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6164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12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0614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 видео сканирования изделий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13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549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14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4040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15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6203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16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3331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17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6561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18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9844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19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39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2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193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20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2594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21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3180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22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2517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23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5807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24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8962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25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8984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26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5952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27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0455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28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0643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29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666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3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043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30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7148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31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1602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32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2339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33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282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4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354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5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500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6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8600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 видео сканирования изделий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7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054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8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3546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854157F-D0DC-4D82-A966-2CCBEC1C9058}" type="slidenum">
              <a:rPr lang="ru-RU" sz="1400" b="0" strike="noStrike" spc="-1" smtClean="0">
                <a:latin typeface="Times New Roman"/>
              </a:rPr>
              <a:pPr algn="r"/>
              <a:t>9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666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68360" y="8938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2205000"/>
            <a:ext cx="8229240" cy="186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4253040"/>
            <a:ext cx="8229240" cy="186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68360" y="8938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2205000"/>
            <a:ext cx="4015800" cy="186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2205000"/>
            <a:ext cx="4015800" cy="186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4253040"/>
            <a:ext cx="4015800" cy="186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4253040"/>
            <a:ext cx="4015800" cy="186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68360" y="8938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2205000"/>
            <a:ext cx="2649600" cy="186984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2205000"/>
            <a:ext cx="2649600" cy="186984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2205000"/>
            <a:ext cx="2649600" cy="186984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4253040"/>
            <a:ext cx="2649600" cy="186984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4253040"/>
            <a:ext cx="2649600" cy="186984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4253040"/>
            <a:ext cx="2649600" cy="186984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68360" y="8938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2205000"/>
            <a:ext cx="8229240" cy="3920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68360" y="8938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2205000"/>
            <a:ext cx="8229240" cy="392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68360" y="8938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2205000"/>
            <a:ext cx="4015800" cy="392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2205000"/>
            <a:ext cx="4015800" cy="392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68360" y="8938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68360" y="8938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68360" y="8938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2205000"/>
            <a:ext cx="4015800" cy="186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2205000"/>
            <a:ext cx="4015800" cy="392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4253040"/>
            <a:ext cx="4015800" cy="186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68360" y="8938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2205000"/>
            <a:ext cx="4015800" cy="392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2205000"/>
            <a:ext cx="4015800" cy="186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4253040"/>
            <a:ext cx="4015800" cy="186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68360" y="8938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2205000"/>
            <a:ext cx="4015800" cy="186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2205000"/>
            <a:ext cx="4015800" cy="186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4253040"/>
            <a:ext cx="8229240" cy="186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Ubuntu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9"/>
          <p:cNvPicPr/>
          <p:nvPr/>
        </p:nvPicPr>
        <p:blipFill>
          <a:blip r:embed="rId14"/>
          <a:srcRect l="825" t="13626" r="8892" b="73998"/>
          <a:stretch/>
        </p:blipFill>
        <p:spPr>
          <a:xfrm>
            <a:off x="0" y="-27000"/>
            <a:ext cx="9143640" cy="1771200"/>
          </a:xfrm>
          <a:prstGeom prst="rect">
            <a:avLst/>
          </a:prstGeom>
          <a:ln>
            <a:noFill/>
          </a:ln>
        </p:spPr>
      </p:pic>
      <p:pic>
        <p:nvPicPr>
          <p:cNvPr id="42" name="Picture 4"/>
          <p:cNvPicPr/>
          <p:nvPr/>
        </p:nvPicPr>
        <p:blipFill>
          <a:blip r:embed="rId15"/>
          <a:stretch/>
        </p:blipFill>
        <p:spPr>
          <a:xfrm>
            <a:off x="1042920" y="414360"/>
            <a:ext cx="1875960" cy="47916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68360" y="8938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C30000"/>
                </a:solidFill>
                <a:latin typeface="Ubuntu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2205000"/>
            <a:ext cx="8229240" cy="39207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Ubuntu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Ubuntu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Ubuntu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Ubuntu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Ubuntu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velirsoft.ru/blog/giis-dmdk-chto-ostalos-k-chemu-gotovitsya/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velirsoft.ru/blog/" TargetMode="External"/><Relationship Id="rId2" Type="http://schemas.openxmlformats.org/officeDocument/2006/relationships/hyperlink" Target="mailto:rumd@uvelirsoft.r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sultant.ru/document/cons_doc_LAW_435005/0ea7aa8a138ba4c407dede5a5f6028f51e50c47d/#dst9567" TargetMode="External"/><Relationship Id="rId4" Type="http://schemas.openxmlformats.org/officeDocument/2006/relationships/hyperlink" Target="https://www.consultant.ru/document/cons_doc_LAW_435005/c8a8c13d283fa3416f79b91b3f36da068225c15b/#dst629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человек, мужчина, костюм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000D1001-48B0-40F2-81AA-A0188F0D4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659" y="700022"/>
            <a:ext cx="4107425" cy="4044568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CB0499E0-0081-4F04-AB1B-04A1C031B67B}"/>
              </a:ext>
            </a:extLst>
          </p:cNvPr>
          <p:cNvSpPr txBox="1"/>
          <p:nvPr/>
        </p:nvSpPr>
        <p:spPr>
          <a:xfrm>
            <a:off x="5494177" y="5150491"/>
            <a:ext cx="319235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u="sng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Дмитрий Румянцев</a:t>
            </a:r>
            <a:endParaRPr lang="ru-RU" sz="2400" b="1" u="sng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1A5DCA5E-F8F8-44AA-8335-B92F5500DF1D}"/>
              </a:ext>
            </a:extLst>
          </p:cNvPr>
          <p:cNvSpPr txBox="1"/>
          <p:nvPr/>
        </p:nvSpPr>
        <p:spPr>
          <a:xfrm>
            <a:off x="5023067" y="5693722"/>
            <a:ext cx="3939486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Основатель и руководитель компании "ЮвелирСофт"</a:t>
            </a:r>
            <a:endParaRPr lang="ru-RU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Shape 1">
            <a:extLst>
              <a:ext uri="{FF2B5EF4-FFF2-40B4-BE49-F238E27FC236}">
                <a16:creationId xmlns="" xmlns:a16="http://schemas.microsoft.com/office/drawing/2014/main" id="{FCFCFF72-48BB-49B7-9834-78DC6B67815E}"/>
              </a:ext>
            </a:extLst>
          </p:cNvPr>
          <p:cNvSpPr txBox="1"/>
          <p:nvPr/>
        </p:nvSpPr>
        <p:spPr>
          <a:xfrm>
            <a:off x="-481893" y="1165513"/>
            <a:ext cx="6466787" cy="412296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ru-RU" sz="3600" b="1" spc="-1" dirty="0" smtClean="0">
              <a:solidFill>
                <a:srgbClr val="C30000"/>
              </a:solidFill>
              <a:latin typeface="Georgia"/>
            </a:endParaRPr>
          </a:p>
          <a:p>
            <a:pPr algn="ctr"/>
            <a:r>
              <a:rPr lang="ru-RU" sz="3600" b="1" spc="-1" dirty="0" smtClean="0">
                <a:solidFill>
                  <a:srgbClr val="C30000"/>
                </a:solidFill>
                <a:latin typeface="Georgia"/>
              </a:rPr>
              <a:t>Маркировка </a:t>
            </a:r>
          </a:p>
          <a:p>
            <a:pPr algn="ctr"/>
            <a:r>
              <a:rPr lang="ru-RU" sz="3600" b="1" spc="-1" dirty="0" smtClean="0">
                <a:solidFill>
                  <a:srgbClr val="C30000"/>
                </a:solidFill>
                <a:latin typeface="Georgia"/>
              </a:rPr>
              <a:t>ГИИС ДМДК</a:t>
            </a:r>
            <a:endParaRPr lang="en-US" sz="3600" b="1" spc="-1" dirty="0" smtClean="0">
              <a:solidFill>
                <a:srgbClr val="C30000"/>
              </a:solidFill>
              <a:latin typeface="Georgia"/>
            </a:endParaRPr>
          </a:p>
          <a:p>
            <a:pPr algn="ctr"/>
            <a:endParaRPr lang="en-US" sz="2800" b="1" spc="-1" dirty="0" smtClean="0">
              <a:solidFill>
                <a:srgbClr val="C30000"/>
              </a:solidFill>
              <a:latin typeface="Georgia"/>
              <a:cs typeface="Arial"/>
            </a:endParaRPr>
          </a:p>
          <a:p>
            <a:pPr algn="ctr"/>
            <a:r>
              <a:rPr lang="ru-RU" sz="2800" b="1" spc="-1" dirty="0" smtClean="0">
                <a:solidFill>
                  <a:srgbClr val="C30000"/>
                </a:solidFill>
                <a:latin typeface="Georgia"/>
                <a:cs typeface="Arial"/>
              </a:rPr>
              <a:t>2</a:t>
            </a:r>
            <a:r>
              <a:rPr lang="ru-RU" sz="2800" b="1" spc="-1" dirty="0">
                <a:solidFill>
                  <a:srgbClr val="C30000"/>
                </a:solidFill>
                <a:latin typeface="Georgia"/>
                <a:cs typeface="Arial"/>
              </a:rPr>
              <a:t>9</a:t>
            </a:r>
            <a:r>
              <a:rPr lang="ru-RU" sz="2800" b="1" spc="-1" dirty="0" smtClean="0">
                <a:solidFill>
                  <a:srgbClr val="C30000"/>
                </a:solidFill>
                <a:latin typeface="Georgia"/>
                <a:cs typeface="Arial"/>
              </a:rPr>
              <a:t> сентября </a:t>
            </a:r>
            <a:r>
              <a:rPr lang="en-US" sz="2800" b="1" spc="-1" dirty="0" smtClean="0">
                <a:solidFill>
                  <a:srgbClr val="C30000"/>
                </a:solidFill>
                <a:latin typeface="Georgia"/>
                <a:cs typeface="Arial"/>
              </a:rPr>
              <a:t> </a:t>
            </a:r>
          </a:p>
          <a:p>
            <a:pPr algn="ctr"/>
            <a:endParaRPr lang="ru-RU" sz="2800" b="1" spc="-1" dirty="0">
              <a:solidFill>
                <a:srgbClr val="C30000"/>
              </a:solidFill>
              <a:latin typeface="Georg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769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Сканеры </a:t>
            </a:r>
            <a:r>
              <a:rPr lang="en-US" sz="2800" b="1" spc="-1" dirty="0" smtClean="0">
                <a:solidFill>
                  <a:srgbClr val="C30000"/>
                </a:solidFill>
                <a:latin typeface="Georgia"/>
              </a:rPr>
              <a:t>dm-</a:t>
            </a:r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кода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8" y="530006"/>
            <a:ext cx="7789973" cy="6103949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1590132" y="5114806"/>
            <a:ext cx="689399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Купили 2 года назад</a:t>
            </a:r>
            <a:endParaRPr lang="ru-RU" altLang="ru-RU" sz="2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lvl="0" indent="0" algn="just"/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Работает в разрыв клавиатуры </a:t>
            </a:r>
            <a:endParaRPr lang="ru-RU" altLang="ru-RU" sz="2400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Сканеры </a:t>
            </a:r>
            <a:r>
              <a:rPr lang="en-US" sz="2800" b="1" spc="-1" dirty="0" smtClean="0">
                <a:solidFill>
                  <a:srgbClr val="C30000"/>
                </a:solidFill>
                <a:latin typeface="Georgia"/>
              </a:rPr>
              <a:t>dm-</a:t>
            </a:r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кода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17" y="763571"/>
            <a:ext cx="6288488" cy="5717366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1659691" y="2837424"/>
            <a:ext cx="6893991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Приобрели в этом году </a:t>
            </a:r>
            <a:endParaRPr lang="ru-RU" altLang="ru-RU" sz="2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lvl="0" indent="0" algn="just"/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Разные режимы, мы используем через </a:t>
            </a:r>
            <a:r>
              <a:rPr lang="en-US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api </a:t>
            </a:r>
          </a:p>
          <a:p>
            <a:pPr lvl="0" indent="0" algn="just"/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Нам комфортнее работать с ним, прямая связь с разработчиками.</a:t>
            </a:r>
            <a:endParaRPr lang="ru-RU" altLang="ru-RU" sz="2400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Физическая маркировка</a:t>
            </a:r>
            <a:r>
              <a:rPr lang="en-US" sz="2800" b="1" spc="-1" dirty="0" smtClean="0">
                <a:solidFill>
                  <a:srgbClr val="C30000"/>
                </a:solidFill>
                <a:latin typeface="Georgia"/>
              </a:rPr>
              <a:t> </a:t>
            </a:r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на изделиях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4" y="873726"/>
            <a:ext cx="2572556" cy="2338916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 rot="10800000" flipV="1">
            <a:off x="3653773" y="1437960"/>
            <a:ext cx="436546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КЮФ «Топаз» статистика по времени считывания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73192"/>
              </p:ext>
            </p:extLst>
          </p:nvPr>
        </p:nvGraphicFramePr>
        <p:xfrm>
          <a:off x="771304" y="3322797"/>
          <a:ext cx="7662714" cy="222959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89612"/>
                <a:gridCol w="1270502"/>
                <a:gridCol w="916679"/>
                <a:gridCol w="1128034"/>
                <a:gridCol w="1727088"/>
                <a:gridCol w="1230799"/>
              </a:tblGrid>
              <a:tr h="37113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май-июнь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24-25.07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04-07.08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01.09-10.09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11.09-17.09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0563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обновленное ПО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6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до 10 сек.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2,48%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1,58%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0,33%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13,72%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27,88%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6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10-20 сек.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30,71%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15,25%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6,89%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43,55%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25,97%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6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20-30 сек.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16,64%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18,42%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8,52%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8,87%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20,19%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6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30-40 сек.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8,76%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10,53%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8,52%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8,06%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2,88%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6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40-60 сек.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13,98%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22,11%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26,23%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4,03%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12,50%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11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свыше 1 мин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27,43%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32,11%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49,51%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21,77%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10,58%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2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828800" y="-3906"/>
            <a:ext cx="7315200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если не считывается </a:t>
            </a:r>
            <a:r>
              <a:rPr lang="en-US" sz="2800" b="1" spc="-1" dirty="0" smtClean="0">
                <a:solidFill>
                  <a:srgbClr val="C30000"/>
                </a:solidFill>
                <a:latin typeface="Georgia"/>
              </a:rPr>
              <a:t>dm-</a:t>
            </a:r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код?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255485" y="815969"/>
            <a:ext cx="831348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 algn="just">
              <a:buAutoNum type="arabicPeriod"/>
            </a:pP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Протираем </a:t>
            </a:r>
            <a:r>
              <a:rPr lang="ru-RU" altLang="ru-RU" sz="2400" dirty="0" smtClean="0"/>
              <a:t>т</a:t>
            </a:r>
            <a:r>
              <a:rPr lang="ru-RU" sz="2400" dirty="0" smtClean="0"/>
              <a:t>екстильной </a:t>
            </a: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салфеткой место с </a:t>
            </a:r>
            <a:r>
              <a:rPr lang="en-US" altLang="ru-RU" sz="2400" dirty="0" err="1" smtClean="0">
                <a:latin typeface="+mj-lt"/>
                <a:cs typeface="Times New Roman" panose="02020603050405020304" pitchFamily="18" charset="0"/>
              </a:rPr>
              <a:t>dm</a:t>
            </a:r>
            <a:r>
              <a:rPr lang="en-US" altLang="ru-RU" sz="2400" dirty="0" smtClean="0">
                <a:latin typeface="+mj-lt"/>
                <a:cs typeface="Times New Roman" panose="02020603050405020304" pitchFamily="18" charset="0"/>
              </a:rPr>
              <a:t>-</a:t>
            </a: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кодом</a:t>
            </a:r>
          </a:p>
          <a:p>
            <a:pPr marL="457200" lvl="0" indent="-457200" algn="just">
              <a:buAutoNum type="arabicPeriod"/>
            </a:pP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Ультразвук </a:t>
            </a:r>
          </a:p>
          <a:p>
            <a:pPr marL="457200" lvl="0" indent="-457200" algn="just">
              <a:buAutoNum type="arabicPeriod"/>
            </a:pPr>
            <a:r>
              <a:rPr lang="ru-RU" altLang="ru-RU" sz="2400" dirty="0">
                <a:cs typeface="Times New Roman" panose="02020603050405020304" pitchFamily="18" charset="0"/>
              </a:rPr>
              <a:t>Аккуратно протираем салфеткой с абразивом</a:t>
            </a:r>
            <a:endParaRPr lang="ru-RU" altLang="ru-RU" sz="2400" dirty="0" smtClean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5" y="2101445"/>
            <a:ext cx="4490929" cy="33401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5485" y="5490401"/>
            <a:ext cx="345812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42424"/>
                </a:solidFill>
                <a:latin typeface="system"/>
              </a:rPr>
              <a:t>Внимание! Содержат абразив</a:t>
            </a:r>
            <a:r>
              <a:rPr lang="ru-RU" dirty="0" smtClean="0">
                <a:solidFill>
                  <a:srgbClr val="242424"/>
                </a:solidFill>
                <a:latin typeface="system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61" y="2913786"/>
            <a:ext cx="38671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Маркировка остатков изделий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33" y="134956"/>
            <a:ext cx="979134" cy="98726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255485" y="1279469"/>
            <a:ext cx="8463270" cy="5262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 algn="just">
              <a:buAutoNum type="arabicPeriod"/>
            </a:pPr>
            <a:r>
              <a:rPr lang="ru-RU" altLang="ru-R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Ограничение ГИИС ДМДК </a:t>
            </a:r>
            <a:r>
              <a:rPr lang="ru-RU" altLang="ru-RU" sz="2400" dirty="0">
                <a:cs typeface="Times New Roman" panose="02020603050405020304" pitchFamily="18" charset="0"/>
              </a:rPr>
              <a:t>в квитанции отправляем по </a:t>
            </a:r>
            <a:r>
              <a:rPr lang="ru-RU" altLang="ru-R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500 шт</a:t>
            </a:r>
            <a:r>
              <a:rPr lang="ru-RU" altLang="ru-RU" sz="2400" dirty="0">
                <a:cs typeface="Times New Roman" panose="02020603050405020304" pitchFamily="18" charset="0"/>
              </a:rPr>
              <a:t>. (строк), если добавлять больше долго подписывает документ (причина шифрование Крипто Про)</a:t>
            </a:r>
          </a:p>
          <a:p>
            <a:pPr marL="457200" lvl="0" indent="-457200" algn="just">
              <a:buAutoNum type="arabicPeriod"/>
            </a:pPr>
            <a:r>
              <a:rPr lang="ru-RU" altLang="ru-RU" sz="2400" dirty="0">
                <a:cs typeface="Times New Roman" panose="02020603050405020304" pitchFamily="18" charset="0"/>
              </a:rPr>
              <a:t>Оператор ФПП </a:t>
            </a:r>
            <a:r>
              <a:rPr lang="ru-RU" altLang="ru-R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за смену </a:t>
            </a:r>
            <a:r>
              <a:rPr lang="ru-RU" altLang="ru-RU" sz="2400" dirty="0">
                <a:cs typeface="Times New Roman" panose="02020603050405020304" pitchFamily="18" charset="0"/>
              </a:rPr>
              <a:t>сможет промаркировать </a:t>
            </a:r>
            <a:r>
              <a:rPr lang="ru-RU" altLang="ru-R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500 изделий</a:t>
            </a:r>
            <a:r>
              <a:rPr lang="ru-RU" altLang="ru-RU" sz="2400" dirty="0">
                <a:cs typeface="Times New Roman" panose="02020603050405020304" pitchFamily="18" charset="0"/>
              </a:rPr>
              <a:t>. Рекомендация от ФПП </a:t>
            </a:r>
            <a:r>
              <a:rPr lang="ru-RU" altLang="ru-R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квитанции</a:t>
            </a:r>
            <a:r>
              <a:rPr lang="ru-RU" altLang="ru-RU" sz="2400" dirty="0">
                <a:cs typeface="Times New Roman" panose="02020603050405020304" pitchFamily="18" charset="0"/>
              </a:rPr>
              <a:t> формировать по </a:t>
            </a:r>
            <a:r>
              <a:rPr lang="ru-RU" altLang="ru-R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100 изделий</a:t>
            </a:r>
            <a:r>
              <a:rPr lang="ru-RU" altLang="ru-RU" sz="2400" dirty="0">
                <a:cs typeface="Times New Roman" panose="02020603050405020304" pitchFamily="18" charset="0"/>
              </a:rPr>
              <a:t>, для  упрощения распределения нагрузки по пробирерам.</a:t>
            </a:r>
          </a:p>
          <a:p>
            <a:pPr marL="457200" lvl="0" indent="-457200" algn="just">
              <a:buAutoNum type="arabicPeriod"/>
            </a:pPr>
            <a:r>
              <a:rPr lang="ru-RU" altLang="ru-RU" sz="2400" dirty="0">
                <a:cs typeface="Times New Roman" panose="02020603050405020304" pitchFamily="18" charset="0"/>
              </a:rPr>
              <a:t>На маркировку сдаем в пакетах и с бирками. Оператор ФПП сканирует с бирки УИН, сверяет с данными в ГИИС ДМДК и далее прожигает </a:t>
            </a:r>
            <a:r>
              <a:rPr lang="en-US" altLang="ru-RU" sz="2400" dirty="0" err="1">
                <a:cs typeface="Times New Roman" panose="02020603050405020304" pitchFamily="18" charset="0"/>
              </a:rPr>
              <a:t>dm</a:t>
            </a:r>
            <a:r>
              <a:rPr lang="en-US" altLang="ru-RU" sz="2400" dirty="0">
                <a:cs typeface="Times New Roman" panose="02020603050405020304" pitchFamily="18" charset="0"/>
              </a:rPr>
              <a:t>-</a:t>
            </a:r>
            <a:r>
              <a:rPr lang="ru-RU" altLang="ru-RU" sz="2400" dirty="0">
                <a:cs typeface="Times New Roman" panose="02020603050405020304" pitchFamily="18" charset="0"/>
              </a:rPr>
              <a:t>код на изделии.</a:t>
            </a:r>
          </a:p>
          <a:p>
            <a:pPr marL="457200" lvl="0" indent="-457200" algn="just">
              <a:buAutoNum type="arabicPeriod"/>
            </a:pPr>
            <a:r>
              <a:rPr lang="ru-RU" altLang="ru-RU" sz="2400" dirty="0">
                <a:cs typeface="Times New Roman" panose="02020603050405020304" pitchFamily="18" charset="0"/>
              </a:rPr>
              <a:t>Время нахождения на маркировке не нормируется, в отличие от клеймения.</a:t>
            </a:r>
          </a:p>
        </p:txBody>
      </p:sp>
    </p:spTree>
    <p:extLst>
      <p:ext uri="{BB962C8B-B14F-4D97-AF65-F5344CB8AC3E}">
        <p14:creationId xmlns:p14="http://schemas.microsoft.com/office/powerpoint/2010/main" val="34420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Маркировка остатков изделий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33" y="134956"/>
            <a:ext cx="979134" cy="9872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8" y="2080813"/>
            <a:ext cx="8757409" cy="4651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1" y="1247755"/>
            <a:ext cx="8761646" cy="28319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16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Маркировка остатков изделий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33" y="134956"/>
            <a:ext cx="979134" cy="98726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349026" y="2688333"/>
            <a:ext cx="8463270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 algn="just">
              <a:buAutoNum type="arabicPeriod"/>
            </a:pP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По списку УИН запросить данные в ГИИС ДМДК, в том числе реквизит «дополнительная классификация»</a:t>
            </a:r>
          </a:p>
          <a:p>
            <a:pPr marL="457200" lvl="0" indent="-457200" algn="just">
              <a:buAutoNum type="arabicPeriod"/>
            </a:pP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Изделия где не заполнена доп. классификация, нужно заполнить «доп. классификацию»</a:t>
            </a:r>
            <a:endParaRPr lang="ru-RU" altLang="ru-RU" sz="2400" dirty="0">
              <a:latin typeface="+mj-lt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Заполнить квитанцию на маркировку УИН-ми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457434" y="1064334"/>
            <a:ext cx="824645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«Дополнительная классификация»</a:t>
            </a:r>
          </a:p>
          <a:p>
            <a:pPr lvl="0" indent="0" algn="just"/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Обновление от 1 июля 23 года</a:t>
            </a:r>
          </a:p>
          <a:p>
            <a:pPr lvl="0" indent="0" algn="just"/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И 90% изделий не заполнен это реквизит</a:t>
            </a:r>
          </a:p>
        </p:txBody>
      </p:sp>
    </p:spTree>
    <p:extLst>
      <p:ext uri="{BB962C8B-B14F-4D97-AF65-F5344CB8AC3E}">
        <p14:creationId xmlns:p14="http://schemas.microsoft.com/office/powerpoint/2010/main" val="13056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>
                <a:solidFill>
                  <a:srgbClr val="C30000"/>
                </a:solidFill>
                <a:latin typeface="Georgia"/>
              </a:rPr>
              <a:t>Маркировка остатков изделий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" y="1325273"/>
            <a:ext cx="9144000" cy="4900613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 rot="10800000" flipV="1">
            <a:off x="1746031" y="5123399"/>
            <a:ext cx="72115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В квитанцию нельзя подобрать изделия с не расписанными ДК</a:t>
            </a:r>
          </a:p>
        </p:txBody>
      </p:sp>
    </p:spTree>
    <p:extLst>
      <p:ext uri="{BB962C8B-B14F-4D97-AF65-F5344CB8AC3E}">
        <p14:creationId xmlns:p14="http://schemas.microsoft.com/office/powerpoint/2010/main" val="21011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Маркировка остатков изделий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33" y="134956"/>
            <a:ext cx="979134" cy="98726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1" y="886621"/>
            <a:ext cx="440135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Парные изделия (комплекты)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255485" y="1352414"/>
            <a:ext cx="8463270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 algn="just">
              <a:buAutoNum type="arabicPeriod"/>
            </a:pP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ГИИС ДМДК </a:t>
            </a: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функционал АО Гознак обещает добавить в </a:t>
            </a:r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сентябре</a:t>
            </a: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0" indent="0" algn="just"/>
            <a:r>
              <a:rPr lang="ru-RU" altLang="ru-RU" sz="24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обновление ГИИС ДМДК 4.4.1 после </a:t>
            </a:r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 октября</a:t>
            </a:r>
          </a:p>
          <a:p>
            <a:pPr marL="457200" lvl="0" indent="-457200" algn="just">
              <a:buAutoNum type="arabicPeriod"/>
            </a:pP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В квитанции перечисляем УИН входящие в комплект. Через интеграцию сейчас мы можем это сделать.  </a:t>
            </a:r>
          </a:p>
          <a:p>
            <a:pPr marL="457200" lvl="0" indent="-457200" algn="just">
              <a:buAutoNum type="arabicPeriod"/>
            </a:pP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Оператор ФПП сканирует с бирки ИНП комплекта и у него высвечивается УИН входящие в комплект, далее оператор рандомно наносит </a:t>
            </a:r>
            <a:r>
              <a:rPr lang="en-US" altLang="ru-RU" sz="2400" dirty="0" smtClean="0">
                <a:latin typeface="+mj-lt"/>
                <a:cs typeface="Times New Roman" panose="02020603050405020304" pitchFamily="18" charset="0"/>
              </a:rPr>
              <a:t>dm-</a:t>
            </a: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код на изделия.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485" y="4816110"/>
            <a:ext cx="820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98% серег симметричные и разница в весе не больше 5% и </a:t>
            </a:r>
            <a:r>
              <a:rPr lang="ru-RU" dirty="0" smtClean="0">
                <a:solidFill>
                  <a:srgbClr val="C00000"/>
                </a:solidFill>
              </a:rPr>
              <a:t>при </a:t>
            </a:r>
            <a:r>
              <a:rPr lang="ru-RU" dirty="0">
                <a:solidFill>
                  <a:srgbClr val="C00000"/>
                </a:solidFill>
              </a:rPr>
              <a:t>проверке ФПП на это не будет </a:t>
            </a:r>
            <a:r>
              <a:rPr lang="ru-RU" dirty="0" smtClean="0">
                <a:solidFill>
                  <a:srgbClr val="C00000"/>
                </a:solidFill>
              </a:rPr>
              <a:t>акцентировать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4578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Маркировка остатков изделий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33" y="134956"/>
            <a:ext cx="979134" cy="98726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1" y="886621"/>
            <a:ext cx="440135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Ассиметричные сережки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337096" y="4939578"/>
            <a:ext cx="846327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Комплект нужно будет разделять и сдавать по одному изделию, вложить бирку (бумажку) с УИН изделия в пакет.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3" y="1325273"/>
            <a:ext cx="3944835" cy="3468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31" y="1325273"/>
            <a:ext cx="4408975" cy="34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Физическая маркировка</a:t>
            </a:r>
            <a:r>
              <a:rPr lang="en-US" sz="2800" b="1" spc="-1" dirty="0" smtClean="0">
                <a:solidFill>
                  <a:srgbClr val="C30000"/>
                </a:solidFill>
                <a:latin typeface="Georgia"/>
              </a:rPr>
              <a:t> </a:t>
            </a:r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на изделиях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66" y="763571"/>
            <a:ext cx="2295525" cy="2314575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171274" y="3215182"/>
            <a:ext cx="8463270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sz="2400" dirty="0" smtClean="0">
                <a:solidFill>
                  <a:srgbClr val="C00000"/>
                </a:solidFill>
              </a:rPr>
              <a:t>с </a:t>
            </a:r>
            <a:r>
              <a:rPr lang="ru-RU" sz="2400" dirty="0">
                <a:solidFill>
                  <a:srgbClr val="C00000"/>
                </a:solidFill>
              </a:rPr>
              <a:t>1 марта 2024</a:t>
            </a:r>
            <a:r>
              <a:rPr lang="ru-RU" sz="2400" dirty="0"/>
              <a:t> </a:t>
            </a:r>
            <a:r>
              <a:rPr lang="ru-RU" sz="2400" dirty="0" smtClean="0"/>
              <a:t>на новые изделия – </a:t>
            </a:r>
            <a:r>
              <a:rPr lang="ru-RU" sz="2400" dirty="0" smtClean="0">
                <a:solidFill>
                  <a:srgbClr val="FF0000"/>
                </a:solidFill>
              </a:rPr>
              <a:t>Осталось 5 месяцев</a:t>
            </a:r>
          </a:p>
          <a:p>
            <a:pPr lvl="0" indent="0" algn="just"/>
            <a:r>
              <a:rPr lang="ru-RU" sz="2400" dirty="0" smtClean="0">
                <a:solidFill>
                  <a:srgbClr val="C00000"/>
                </a:solidFill>
              </a:rPr>
              <a:t>с </a:t>
            </a:r>
            <a:r>
              <a:rPr lang="ru-RU" sz="2400" dirty="0">
                <a:solidFill>
                  <a:srgbClr val="C00000"/>
                </a:solidFill>
              </a:rPr>
              <a:t>1 сентября 2024</a:t>
            </a:r>
            <a:r>
              <a:rPr lang="ru-RU" sz="2400" dirty="0"/>
              <a:t> </a:t>
            </a:r>
            <a:r>
              <a:rPr lang="ru-RU" sz="2400" dirty="0" smtClean="0"/>
              <a:t>на остатки – </a:t>
            </a:r>
            <a:r>
              <a:rPr lang="ru-RU" sz="2400" dirty="0" smtClean="0">
                <a:solidFill>
                  <a:srgbClr val="FF0000"/>
                </a:solidFill>
              </a:rPr>
              <a:t>Осталось 11 месяцев</a:t>
            </a:r>
          </a:p>
          <a:p>
            <a:pPr lvl="0" indent="0" algn="just"/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lvl="0" indent="0" algn="just"/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На изделия из золота и платины</a:t>
            </a:r>
            <a:endParaRPr lang="ru-RU" altLang="ru-RU" sz="2400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274" y="4921879"/>
            <a:ext cx="85474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</a:rPr>
              <a:t>На сайте статья </a:t>
            </a:r>
            <a:r>
              <a:rPr lang="ru-RU" sz="2400" dirty="0">
                <a:latin typeface="Arial" panose="020B0604020202020204" pitchFamily="34" charset="0"/>
              </a:rPr>
              <a:t>«Как подготовиться к физической маркировке ювелирных изделий?»</a:t>
            </a:r>
            <a:endParaRPr lang="ru-RU" sz="2400" dirty="0">
              <a:latin typeface="Arial" panose="020B0604020202020204" pitchFamily="34" charset="0"/>
              <a:hlinkClick r:id="rId5"/>
            </a:endParaRPr>
          </a:p>
          <a:p>
            <a:endParaRPr lang="ru-RU" dirty="0" smtClean="0">
              <a:hlinkClick r:id="rId5"/>
            </a:endParaRPr>
          </a:p>
          <a:p>
            <a:r>
              <a:rPr lang="ru-RU" dirty="0" smtClean="0">
                <a:hlinkClick r:id="rId5"/>
              </a:rPr>
              <a:t>https</a:t>
            </a:r>
            <a:r>
              <a:rPr lang="ru-RU" dirty="0">
                <a:hlinkClick r:id="rId5"/>
              </a:rPr>
              <a:t>://uvelirsoft.ru/blog/giis-dmdk-chto-ostalos-k-chemu-gotovitsya</a:t>
            </a:r>
            <a:r>
              <a:rPr lang="ru-RU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5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Маркировка остатков изделий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33" y="134956"/>
            <a:ext cx="979134" cy="98726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0" y="886621"/>
            <a:ext cx="6710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Парные изделия (через ввод остатков)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349026" y="4878611"/>
            <a:ext cx="846327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Заведены как ювелирные изделия и на всю пару присвоен один УИН.</a:t>
            </a:r>
          </a:p>
          <a:p>
            <a:pPr lvl="0" indent="0" algn="just"/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ФПП на каждую серьгу наносит одинаковый УИН.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" y="1325273"/>
            <a:ext cx="9144000" cy="30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Физическая маркировка</a:t>
            </a:r>
            <a:r>
              <a:rPr lang="en-US" sz="2800" b="1" spc="-1" dirty="0" smtClean="0">
                <a:solidFill>
                  <a:srgbClr val="C30000"/>
                </a:solidFill>
                <a:latin typeface="Georgia"/>
              </a:rPr>
              <a:t> </a:t>
            </a:r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на изделиях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3" y="763571"/>
            <a:ext cx="8418136" cy="57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Маркировка остатков изделий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33" y="134956"/>
            <a:ext cx="979134" cy="98726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0" y="886621"/>
            <a:ext cx="6710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255485" y="1349727"/>
            <a:ext cx="846327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Заполнение доп. классификации</a:t>
            </a:r>
            <a:endParaRPr lang="ru-RU" altLang="ru-RU" sz="2400" dirty="0" smtClean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3" y="1952580"/>
            <a:ext cx="8578392" cy="22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Маркировка остатков изделий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33" y="134956"/>
            <a:ext cx="979134" cy="98726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0" y="886621"/>
            <a:ext cx="6710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" y="1117453"/>
            <a:ext cx="9018608" cy="30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6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ГИИС ДМДК 4.4.1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0" y="886621"/>
            <a:ext cx="6710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71"/>
            <a:ext cx="9060670" cy="55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6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ГИИС ДМДК 4.4.1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0" y="886621"/>
            <a:ext cx="6710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683" y="4400924"/>
            <a:ext cx="8823488" cy="206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dirty="0" smtClean="0"/>
              <a:t>У </a:t>
            </a:r>
            <a:r>
              <a:rPr lang="ru-RU" dirty="0"/>
              <a:t>контрактов, созданных ранее версии 4.4.1 не заполнена таблица "Грузоотправители/Грузополучатели". Хотя изначально были такие поля и они были заполнены. Это не мешает создавать спецификации интеграцией, если номер контракта уже был в регистрах </a:t>
            </a:r>
            <a:r>
              <a:rPr lang="ru-RU" dirty="0" smtClean="0"/>
              <a:t>БЮЛ. </a:t>
            </a:r>
            <a:r>
              <a:rPr lang="ru-RU" dirty="0"/>
              <a:t>Но это мешает получать интеграцией номер контракта из ГИИС </a:t>
            </a:r>
            <a:r>
              <a:rPr lang="ru-RU" dirty="0" smtClean="0"/>
              <a:t>в БЮЛ </a:t>
            </a:r>
            <a:r>
              <a:rPr lang="ru-RU" dirty="0"/>
              <a:t>(по дате и номеру договора). Падает ошибка: Внутренняя ошибка сервера ГИИС ДМДК. Пока руками в ЛК ГИИС не заполнишь эту таблицу.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" y="980536"/>
            <a:ext cx="9144000" cy="342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6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ГИИС ДМДК 4.4.1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0" y="886621"/>
            <a:ext cx="6710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683" y="4400924"/>
            <a:ext cx="8823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dirty="0"/>
              <a:t>Спецификацию нельзя подписать и отправить, пока не заполним "Грузоперевозчика".</a:t>
            </a:r>
          </a:p>
          <a:p>
            <a:pPr marL="114300" indent="0">
              <a:buNone/>
            </a:pPr>
            <a:r>
              <a:rPr lang="ru-RU" dirty="0"/>
              <a:t>Перевозчика можно добавить по поиску, любого, кто есть в ГИИС.</a:t>
            </a:r>
          </a:p>
          <a:p>
            <a:pPr marL="114300" indent="0">
              <a:buNone/>
            </a:pPr>
            <a:r>
              <a:rPr lang="ru-RU" dirty="0"/>
              <a:t>Можно добавить несколько перевозчиков.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043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6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Транспортный модуль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0" y="886621"/>
            <a:ext cx="6710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917" y="4604045"/>
            <a:ext cx="8823488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buSzPts val="605"/>
            </a:pPr>
            <a:r>
              <a:rPr lang="ru-RU" dirty="0"/>
              <a:t>Транспортный модуль ГИИС ДМДК предоставляется организациям-участникам ГИИС ДМДК на безвозмездной основе и может быть скачан с официального сайта ГИИС ДМДК в разделе «Для бизнеса».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0" y="1083188"/>
            <a:ext cx="5076200" cy="328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6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Транспортный модуль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0" y="886621"/>
            <a:ext cx="6710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8111" y="1168925"/>
            <a:ext cx="477938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buSzPts val="605"/>
            </a:pPr>
            <a:r>
              <a:rPr lang="ru-RU" dirty="0"/>
              <a:t>1. магазин = 1 ТМ </a:t>
            </a:r>
          </a:p>
          <a:p>
            <a:pPr lvl="0">
              <a:lnSpc>
                <a:spcPct val="105000"/>
              </a:lnSpc>
              <a:buSzPts val="605"/>
            </a:pPr>
            <a:r>
              <a:rPr lang="ru-RU" dirty="0"/>
              <a:t>если в магазине несколько касс, организовывайте сервер, доп. машину где будет стоять ТМ</a:t>
            </a:r>
          </a:p>
          <a:p>
            <a:pPr lvl="0">
              <a:lnSpc>
                <a:spcPct val="105000"/>
              </a:lnSpc>
              <a:buSzPts val="605"/>
            </a:pPr>
            <a:r>
              <a:rPr lang="ru-RU" dirty="0"/>
              <a:t>Предложение сделать </a:t>
            </a:r>
            <a:r>
              <a:rPr lang="ru-RU" dirty="0" smtClean="0"/>
              <a:t>связку</a:t>
            </a:r>
          </a:p>
          <a:p>
            <a:pPr lvl="0">
              <a:lnSpc>
                <a:spcPct val="105000"/>
              </a:lnSpc>
              <a:buSzPts val="605"/>
            </a:pPr>
            <a:r>
              <a:rPr lang="ru-RU" dirty="0" smtClean="0"/>
              <a:t>1 </a:t>
            </a:r>
            <a:r>
              <a:rPr lang="ru-RU" dirty="0"/>
              <a:t>касса = 1 ТМ  АО Гознак отказал.</a:t>
            </a:r>
          </a:p>
          <a:p>
            <a:pPr lvl="0">
              <a:lnSpc>
                <a:spcPct val="105000"/>
              </a:lnSpc>
              <a:buSzPts val="605"/>
            </a:pPr>
            <a:r>
              <a:rPr lang="ru-RU" dirty="0"/>
              <a:t>2. На одной машине поднять несколько </a:t>
            </a:r>
            <a:r>
              <a:rPr lang="ru-RU" dirty="0" smtClean="0"/>
              <a:t>ТМ </a:t>
            </a:r>
            <a:r>
              <a:rPr lang="ru-RU" dirty="0"/>
              <a:t>нельзя </a:t>
            </a:r>
          </a:p>
          <a:p>
            <a:pPr lvl="0">
              <a:lnSpc>
                <a:spcPct val="105000"/>
              </a:lnSpc>
              <a:buSzPts val="605"/>
            </a:pPr>
            <a:r>
              <a:rPr lang="ru-RU" dirty="0"/>
              <a:t>Требуется делать виртуальные машины.</a:t>
            </a:r>
          </a:p>
          <a:p>
            <a:pPr lvl="0">
              <a:lnSpc>
                <a:spcPct val="105000"/>
              </a:lnSpc>
              <a:buSzPts val="605"/>
            </a:pPr>
            <a:r>
              <a:rPr lang="ru-RU" dirty="0"/>
              <a:t>4. Под </a:t>
            </a:r>
            <a:r>
              <a:rPr lang="ru-RU" dirty="0" err="1"/>
              <a:t>Linux</a:t>
            </a:r>
            <a:r>
              <a:rPr lang="ru-RU" dirty="0"/>
              <a:t> будет доработан позже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0" y="1348287"/>
            <a:ext cx="3244411" cy="37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6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Работа с ТОП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0" y="886621"/>
            <a:ext cx="6710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Google Shape;70;p3"/>
          <p:cNvSpPr txBox="1">
            <a:spLocks/>
          </p:cNvSpPr>
          <p:nvPr/>
        </p:nvSpPr>
        <p:spPr>
          <a:xfrm>
            <a:off x="255485" y="617113"/>
            <a:ext cx="8398321" cy="2946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85750">
              <a:lnSpc>
                <a:spcPct val="105000"/>
              </a:lnSpc>
              <a:buSzPct val="100000"/>
            </a:pPr>
            <a:r>
              <a:rPr lang="ru-RU" sz="1600" dirty="0" smtClean="0"/>
              <a:t>Перемещения между подразделениями требуется регистрировать в ГИИС ДМДК (через интеграцию можно загрузить). Загружается в виде спецификации. </a:t>
            </a:r>
          </a:p>
          <a:p>
            <a:pPr marL="400050" indent="-285750">
              <a:lnSpc>
                <a:spcPct val="105000"/>
              </a:lnSpc>
              <a:buSzPct val="100000"/>
            </a:pPr>
            <a:r>
              <a:rPr lang="ru-RU" sz="1600" dirty="0" smtClean="0"/>
              <a:t>Не допускается наличие в спецификации партий с обобщенным типом драгоценного камня и(или) нулевой массой во вставках из ДК </a:t>
            </a:r>
          </a:p>
          <a:p>
            <a:pPr marL="400050" indent="-285750">
              <a:lnSpc>
                <a:spcPct val="105000"/>
              </a:lnSpc>
              <a:buSzPct val="100000"/>
            </a:pPr>
            <a:r>
              <a:rPr lang="ru-RU" sz="1600" dirty="0" smtClean="0"/>
              <a:t>Для выгрузки спецификации на ТОП не нужен договор.</a:t>
            </a:r>
          </a:p>
          <a:p>
            <a:pPr marL="400050" indent="-285750">
              <a:lnSpc>
                <a:spcPct val="105000"/>
              </a:lnSpc>
              <a:buSzPct val="100000"/>
            </a:pPr>
            <a:r>
              <a:rPr lang="ru-RU" sz="1600" dirty="0" smtClean="0"/>
              <a:t>Вернуть изделия из </a:t>
            </a:r>
            <a:r>
              <a:rPr lang="ru-RU" sz="1600" dirty="0" err="1" smtClean="0"/>
              <a:t>ТОПа</a:t>
            </a:r>
            <a:r>
              <a:rPr lang="ru-RU" sz="1600" dirty="0" smtClean="0"/>
              <a:t> на Головную организацию, от лица Головной организации можно.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0" y="3469564"/>
            <a:ext cx="8341761" cy="31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Физическая маркировка</a:t>
            </a:r>
            <a:r>
              <a:rPr lang="en-US" sz="2800" b="1" spc="-1" dirty="0" smtClean="0">
                <a:solidFill>
                  <a:srgbClr val="C30000"/>
                </a:solidFill>
                <a:latin typeface="Georgia"/>
              </a:rPr>
              <a:t> </a:t>
            </a:r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на изделиях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1700" y="834100"/>
            <a:ext cx="852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dirty="0" smtClean="0">
                <a:latin typeface="+mn-lt"/>
              </a:rPr>
              <a:t>Какие санкции </a:t>
            </a:r>
            <a:r>
              <a:rPr lang="ru-RU" dirty="0">
                <a:latin typeface="+mn-lt"/>
              </a:rPr>
              <a:t>последуют, если участник оборота ДМДК не успеет в срок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до 1 сентября 2024 года осуществить нанесение физической маркировки на остатки? Какие его действия после 1 сентября 2024 года, для устранения данных недостатков</a:t>
            </a:r>
            <a:r>
              <a:rPr lang="ru-RU" dirty="0" smtClean="0">
                <a:latin typeface="+mn-lt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1700" y="2583185"/>
            <a:ext cx="8668380" cy="19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Административная ответственность при производстве, вводе в оборот или продаже товаров и продукции, в отношении которых установлены требования по маркировке и (или) нанесению информации, без соответствующей маркировки и (или) информации, а также с нарушением установленного порядка нанесения такой маркировки и (или) информации предусмотрена статья 15.12 Кодекса российской Федерации об административных правонарушениях.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Письмо № 56-04/23/3082 от 09.08.2023 </a:t>
            </a:r>
            <a:endParaRPr lang="ru-RU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08110" y="5999689"/>
            <a:ext cx="2969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https://uvelirsoft.ru/giis-dmdk-2023/</a:t>
            </a:r>
          </a:p>
        </p:txBody>
      </p:sp>
    </p:spTree>
    <p:extLst>
      <p:ext uri="{BB962C8B-B14F-4D97-AF65-F5344CB8AC3E}">
        <p14:creationId xmlns:p14="http://schemas.microsoft.com/office/powerpoint/2010/main" val="10231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6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Работа с ТОП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0" y="886621"/>
            <a:ext cx="6710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0" y="925223"/>
            <a:ext cx="8019633" cy="32269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739" y="3983871"/>
            <a:ext cx="8238067" cy="24617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каждый ТОП создается свой личный кабинет, в который могу зайти только пользователи, которые наделены руководителем, правами доступа в этот личный кабинет</a:t>
            </a:r>
            <a:r>
              <a:rPr lang="ru-R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+mj-lt"/>
              </a:rPr>
              <a:t> </a:t>
            </a:r>
            <a:endParaRPr lang="ru-RU" sz="1600" dirty="0" smtClean="0">
              <a:latin typeface="+mj-lt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+mj-lt"/>
              </a:rPr>
              <a:t>Однако</a:t>
            </a:r>
            <a:r>
              <a:rPr lang="ru-RU" sz="1600" dirty="0">
                <a:latin typeface="+mj-lt"/>
              </a:rPr>
              <a:t>, для того, чтобы руководитель организации, сам смог зайти в личный кабинет </a:t>
            </a:r>
            <a:r>
              <a:rPr lang="ru-RU" sz="1600" dirty="0" err="1">
                <a:latin typeface="+mj-lt"/>
              </a:rPr>
              <a:t>ТОПа</a:t>
            </a:r>
            <a:r>
              <a:rPr lang="ru-RU" sz="1600" dirty="0">
                <a:latin typeface="+mj-lt"/>
              </a:rPr>
              <a:t>, для </a:t>
            </a:r>
            <a:r>
              <a:rPr lang="ru-RU" sz="1600" dirty="0"/>
              <a:t>ознакомления с остатками, ему нужно будет попросить Электронную подпись у своего подчиненного. Самостоятельно, со своей подписью он этого сделать не может, так как пользователи, являющиеся «Администраторами» организации, не могут быть перемещены между </a:t>
            </a:r>
            <a:r>
              <a:rPr lang="ru-RU" sz="1600" dirty="0" err="1"/>
              <a:t>ТОПами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654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6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Работа с ТОП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0" y="886621"/>
            <a:ext cx="6710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739" y="1044585"/>
            <a:ext cx="8445457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Что делать организации, в которой 100 торговых точек? 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каждого выписывать по электронной подписи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Руководителю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ходить и выпрашивать личные подписи сотрудников, для входа в личный кабинет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ТОПа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? А передача электронной подписи третьим лицам, это компрометация этой самой электронной подписи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/>
              <a:t>Квитанции на скупку, карточки залога, квитанции на </a:t>
            </a:r>
            <a:r>
              <a:rPr lang="ru-RU" dirty="0" smtClean="0"/>
              <a:t>комиссию</a:t>
            </a:r>
            <a:r>
              <a:rPr lang="en-US" dirty="0" smtClean="0"/>
              <a:t> </a:t>
            </a:r>
            <a:r>
              <a:rPr lang="ru-RU" dirty="0" smtClean="0"/>
              <a:t>заведенные </a:t>
            </a:r>
            <a:r>
              <a:rPr lang="ru-RU" dirty="0"/>
              <a:t>в </a:t>
            </a:r>
            <a:r>
              <a:rPr lang="ru-RU" dirty="0" err="1"/>
              <a:t>ТОПе</a:t>
            </a:r>
            <a:r>
              <a:rPr lang="ru-RU" dirty="0"/>
              <a:t>, не отображаются в основной организации – просмотреть их нельзя. </a:t>
            </a:r>
            <a:endParaRPr lang="en-US" dirty="0" smtClean="0"/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Изделия/лом </a:t>
            </a:r>
            <a:r>
              <a:rPr lang="ru-RU" dirty="0"/>
              <a:t>принятые от физического лица так же те отображаются в личном кабинете основной организации</a:t>
            </a:r>
            <a:r>
              <a:rPr lang="ru-RU" dirty="0" smtClean="0"/>
              <a:t>.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6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Работа с ТОП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976" y="996777"/>
            <a:ext cx="8605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Дать возможность руководителям организаций и сотрудникам назначенным Администраторами организации, для просмотра всех изделий/материалов по всем Территориально обособленным подразделениям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485" y="2119366"/>
            <a:ext cx="2042034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Просмотр партий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448"/>
            <a:ext cx="9144000" cy="23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6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Работа с ТОП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485" y="978955"/>
            <a:ext cx="8605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Просмотр </a:t>
            </a:r>
            <a:r>
              <a:rPr lang="ru-RU" dirty="0"/>
              <a:t>Квитанций/карточек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671"/>
            <a:ext cx="9144000" cy="40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23746" y="4713401"/>
            <a:ext cx="8229240" cy="302928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Ubuntu"/>
              </a:rPr>
              <a:t>Румянцев Дмитрий</a:t>
            </a: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Ubuntu"/>
              </a:rPr>
              <a:t>Руководитель</a:t>
            </a: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lang="ru-RU" sz="3200" b="0" u="sng" strike="noStrike" spc="-1" dirty="0" smtClean="0">
                <a:solidFill>
                  <a:srgbClr val="0000FF"/>
                </a:solidFill>
                <a:uFillTx/>
                <a:latin typeface="Ubuntu"/>
                <a:hlinkClick r:id="rId2"/>
              </a:rPr>
              <a:t>rumd@uvelirsoft.ru</a:t>
            </a:r>
            <a:endParaRPr lang="ru-RU" sz="3200" b="0" strike="noStrike" spc="-1" dirty="0" smtClean="0">
              <a:solidFill>
                <a:srgbClr val="000000"/>
              </a:solidFill>
              <a:latin typeface="Ubuntu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Ubuntu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Ubuntu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918E90-0952-4CDE-AB2F-0A5B4C25951B}"/>
              </a:ext>
            </a:extLst>
          </p:cNvPr>
          <p:cNvSpPr txBox="1"/>
          <p:nvPr/>
        </p:nvSpPr>
        <p:spPr>
          <a:xfrm>
            <a:off x="724830" y="1717289"/>
            <a:ext cx="7471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Ubuntu"/>
              </a:rPr>
              <a:t>Самая актуальная информация по маркировке ювелирных изделий в блоге на нашем сайте </a:t>
            </a:r>
            <a:r>
              <a:rPr lang="ru-RU" dirty="0">
                <a:solidFill>
                  <a:srgbClr val="0000FF"/>
                </a:solidFill>
                <a:latin typeface="Ubuntu"/>
              </a:rPr>
              <a:t> </a:t>
            </a:r>
            <a:r>
              <a:rPr lang="ru-RU" u="sng" dirty="0">
                <a:solidFill>
                  <a:srgbClr val="0000FF"/>
                </a:solidFill>
                <a:latin typeface="Ubuntu"/>
                <a:hlinkClick r:id="rId3"/>
              </a:rPr>
              <a:t>uvelirsoft.ru</a:t>
            </a:r>
            <a:endParaRPr lang="ru-RU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2972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КоАП РФ Статья 15.12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700" y="955055"/>
            <a:ext cx="86905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/>
            <a:r>
              <a:rPr lang="ru-RU" sz="1800" dirty="0">
                <a:latin typeface="Times New Roman" panose="02020603050405020304" pitchFamily="18" charset="0"/>
              </a:rPr>
              <a:t>2. Продажа товаров и продукции без маркировки и (или) нанесения информации, предусмотренной законодательством Российской Федерации, в случае если, такая маркировка и (или) нанесение такой информации обязательны, а также хранение, перевозка либо приобретение таких товаров и продукции в целях сбыта, за исключением случаев, предусмотренных </a:t>
            </a:r>
            <a:r>
              <a:rPr lang="ru-RU" sz="18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4"/>
              </a:rPr>
              <a:t>частью 4</a:t>
            </a:r>
            <a:r>
              <a:rPr lang="ru-RU" sz="1800" dirty="0">
                <a:latin typeface="Times New Roman" panose="02020603050405020304" pitchFamily="18" charset="0"/>
              </a:rPr>
              <a:t> настоящей статьи и </a:t>
            </a:r>
            <a:r>
              <a:rPr lang="ru-RU" sz="18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5"/>
              </a:rPr>
              <a:t>частью 1 статьи 6.34</a:t>
            </a:r>
            <a:r>
              <a:rPr lang="ru-RU" sz="1800" dirty="0">
                <a:latin typeface="Times New Roman" panose="02020603050405020304" pitchFamily="18" charset="0"/>
              </a:rPr>
              <a:t> настоящего Кодекса, -</a:t>
            </a:r>
          </a:p>
          <a:p>
            <a:r>
              <a:rPr lang="ru-RU" sz="1800" dirty="0" smtClean="0"/>
              <a:t>влечет </a:t>
            </a:r>
            <a:r>
              <a:rPr lang="ru-RU" sz="1800" dirty="0"/>
              <a:t>наложение административного штрафа на граждан в размере от двух тысяч до четырех тысяч рублей с конфискацией предметов административного правонарушения; </a:t>
            </a:r>
            <a:endParaRPr lang="ru-RU" sz="1800" dirty="0" smtClean="0"/>
          </a:p>
          <a:p>
            <a:r>
              <a:rPr lang="ru-RU" sz="1800" dirty="0" smtClean="0">
                <a:solidFill>
                  <a:srgbClr val="C00000"/>
                </a:solidFill>
              </a:rPr>
              <a:t>на должностных лиц - от пяти тысяч до десяти тысяч рублей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с </a:t>
            </a:r>
            <a:r>
              <a:rPr lang="ru-RU" sz="1800" dirty="0">
                <a:solidFill>
                  <a:srgbClr val="C00000"/>
                </a:solidFill>
              </a:rPr>
              <a:t>конфискацией предметов административного </a:t>
            </a:r>
            <a:r>
              <a:rPr lang="ru-RU" sz="1800" dirty="0" smtClean="0">
                <a:solidFill>
                  <a:srgbClr val="C00000"/>
                </a:solidFill>
              </a:rPr>
              <a:t>правонарушения; 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на </a:t>
            </a:r>
            <a:r>
              <a:rPr lang="ru-RU" sz="1800" dirty="0">
                <a:solidFill>
                  <a:srgbClr val="C00000"/>
                </a:solidFill>
              </a:rPr>
              <a:t>юридических лиц - от пятидесяти тысяч до трехсот тысяч рублей с конфискацией предметов административного </a:t>
            </a:r>
            <a:r>
              <a:rPr lang="ru-RU" sz="1800" dirty="0" smtClean="0">
                <a:solidFill>
                  <a:srgbClr val="C00000"/>
                </a:solidFill>
              </a:rPr>
              <a:t>правонарушения</a:t>
            </a:r>
            <a:endParaRPr lang="ru-RU" sz="1800" dirty="0">
              <a:solidFill>
                <a:srgbClr val="82828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Физическая маркировка</a:t>
            </a:r>
            <a:r>
              <a:rPr lang="en-US" sz="2800" b="1" spc="-1" dirty="0" smtClean="0">
                <a:solidFill>
                  <a:srgbClr val="C30000"/>
                </a:solidFill>
                <a:latin typeface="Georgia"/>
              </a:rPr>
              <a:t> </a:t>
            </a:r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на изделиях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1764885" y="5348589"/>
            <a:ext cx="717379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В августе в ГИИС ДМДК добавили признак наличия маркировки</a:t>
            </a:r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" y="763571"/>
            <a:ext cx="9144000" cy="44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Физическая маркировка</a:t>
            </a:r>
            <a:r>
              <a:rPr lang="en-US" sz="2800" b="1" spc="-1" dirty="0" smtClean="0">
                <a:solidFill>
                  <a:srgbClr val="C30000"/>
                </a:solidFill>
                <a:latin typeface="Georgia"/>
              </a:rPr>
              <a:t> </a:t>
            </a:r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на изделиях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1764885" y="4794592"/>
            <a:ext cx="7173797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Сейчас на упаковке по ИНП клейменных полуфабрикатов мы запрашиваем пул УИН и по ФИФО их присваиваем.</a:t>
            </a:r>
          </a:p>
          <a:p>
            <a:pPr lvl="0" indent="0" algn="just"/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При маркировке нужно будет считать конкретный </a:t>
            </a:r>
            <a:r>
              <a:rPr lang="en-US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dm-</a:t>
            </a:r>
            <a:r>
              <a:rPr lang="ru-RU" altLang="ru-RU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код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" y="763571"/>
            <a:ext cx="9144000" cy="40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828800" y="-3906"/>
            <a:ext cx="7315200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Изделие после маркировки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0" y="763571"/>
            <a:ext cx="4185375" cy="4688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45" y="2408615"/>
            <a:ext cx="4663355" cy="38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Маркировка остатков изделий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33" y="134956"/>
            <a:ext cx="979134" cy="98726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0" y="886621"/>
            <a:ext cx="6710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7" y="828176"/>
            <a:ext cx="5892238" cy="3488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5389" y="4439272"/>
            <a:ext cx="80222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dirty="0" smtClean="0"/>
              <a:t>Принимаем </a:t>
            </a:r>
            <a:r>
              <a:rPr lang="ru-RU" dirty="0"/>
              <a:t>изделия с ФПП после физической маркировки и считывает </a:t>
            </a:r>
            <a:r>
              <a:rPr lang="ru-RU" dirty="0" err="1"/>
              <a:t>dm</a:t>
            </a:r>
            <a:r>
              <a:rPr lang="ru-RU" dirty="0"/>
              <a:t>-коды с изделий. проверяет считывается ли, и правильно ли нанесли </a:t>
            </a:r>
            <a:r>
              <a:rPr lang="ru-RU" dirty="0" err="1"/>
              <a:t>dm</a:t>
            </a:r>
            <a:r>
              <a:rPr lang="ru-RU" dirty="0"/>
              <a:t>-код на изделие. В случае если </a:t>
            </a:r>
            <a:r>
              <a:rPr lang="ru-RU" dirty="0" err="1"/>
              <a:t>dm</a:t>
            </a:r>
            <a:r>
              <a:rPr lang="ru-RU" dirty="0"/>
              <a:t>-код не считался, </a:t>
            </a:r>
            <a:r>
              <a:rPr lang="ru-RU" dirty="0" smtClean="0"/>
              <a:t>наши действия. </a:t>
            </a:r>
            <a:r>
              <a:rPr lang="ru-RU" dirty="0"/>
              <a:t>Отправить на повторную маркировку изделий?</a:t>
            </a:r>
          </a:p>
          <a:p>
            <a:endParaRPr lang="ru-RU" dirty="0"/>
          </a:p>
          <a:p>
            <a:pPr marL="114300" indent="0">
              <a:buNone/>
            </a:pPr>
            <a:r>
              <a:rPr lang="ru-RU" dirty="0"/>
              <a:t>Ответ ФПП – Да на повторную </a:t>
            </a:r>
            <a:r>
              <a:rPr lang="ru-RU" dirty="0">
                <a:solidFill>
                  <a:schemeClr val="bg1"/>
                </a:solidFill>
              </a:rPr>
              <a:t>маркировку</a:t>
            </a:r>
          </a:p>
        </p:txBody>
      </p:sp>
    </p:spTree>
    <p:extLst>
      <p:ext uri="{BB962C8B-B14F-4D97-AF65-F5344CB8AC3E}">
        <p14:creationId xmlns:p14="http://schemas.microsoft.com/office/powerpoint/2010/main" val="21652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419E94-F336-4A3D-8627-420330793037}"/>
              </a:ext>
            </a:extLst>
          </p:cNvPr>
          <p:cNvSpPr/>
          <p:nvPr/>
        </p:nvSpPr>
        <p:spPr>
          <a:xfrm>
            <a:off x="2614" y="-114061"/>
            <a:ext cx="9156095" cy="143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E6B6C557-C3BD-42CF-9D7E-BB86C85B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5" y="205556"/>
            <a:ext cx="1209675" cy="400050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816173AE-D536-49FC-B58F-3513DF4EACF6}"/>
              </a:ext>
            </a:extLst>
          </p:cNvPr>
          <p:cNvSpPr txBox="1"/>
          <p:nvPr/>
        </p:nvSpPr>
        <p:spPr>
          <a:xfrm>
            <a:off x="1559568" y="-3906"/>
            <a:ext cx="7584432" cy="7674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spc="-1" dirty="0" smtClean="0">
                <a:solidFill>
                  <a:srgbClr val="C30000"/>
                </a:solidFill>
                <a:latin typeface="Georgia"/>
              </a:rPr>
              <a:t>Маркировка остатков изделий</a:t>
            </a:r>
            <a:endParaRPr lang="ru-RU" sz="2800" b="1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33" y="134956"/>
            <a:ext cx="979134" cy="98726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415740" y="886621"/>
            <a:ext cx="6710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endParaRPr lang="ru-RU" altLang="ru-RU" sz="24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 rot="10800000" flipV="1">
            <a:off x="349026" y="5058904"/>
            <a:ext cx="846327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Не корректно нанесли </a:t>
            </a:r>
            <a:r>
              <a:rPr lang="en-US" altLang="ru-RU" sz="2400" dirty="0" err="1" smtClean="0">
                <a:latin typeface="+mj-lt"/>
                <a:cs typeface="Times New Roman" panose="02020603050405020304" pitchFamily="18" charset="0"/>
              </a:rPr>
              <a:t>dm</a:t>
            </a:r>
            <a:r>
              <a:rPr lang="en-US" altLang="ru-RU" sz="2400" dirty="0" smtClean="0">
                <a:latin typeface="+mj-lt"/>
                <a:cs typeface="Times New Roman" panose="02020603050405020304" pitchFamily="18" charset="0"/>
              </a:rPr>
              <a:t>-</a:t>
            </a: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код </a:t>
            </a:r>
          </a:p>
          <a:p>
            <a:pPr lvl="0" indent="0" algn="just"/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Вернули в ФПП они заполировали не правильный </a:t>
            </a:r>
            <a:r>
              <a:rPr lang="en-US" altLang="ru-RU" sz="2400" dirty="0" err="1" smtClean="0">
                <a:latin typeface="+mj-lt"/>
                <a:cs typeface="Times New Roman" panose="02020603050405020304" pitchFamily="18" charset="0"/>
              </a:rPr>
              <a:t>dm</a:t>
            </a:r>
            <a:r>
              <a:rPr lang="en-US" altLang="ru-RU" sz="2400" dirty="0" smtClean="0">
                <a:latin typeface="+mj-lt"/>
                <a:cs typeface="Times New Roman" panose="02020603050405020304" pitchFamily="18" charset="0"/>
              </a:rPr>
              <a:t>-</a:t>
            </a:r>
            <a:r>
              <a:rPr lang="ru-RU" altLang="ru-RU" sz="2400" dirty="0" smtClean="0">
                <a:latin typeface="+mj-lt"/>
                <a:cs typeface="Times New Roman" panose="02020603050405020304" pitchFamily="18" charset="0"/>
              </a:rPr>
              <a:t>код и нанесли корректно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7" y="1044585"/>
            <a:ext cx="6514406" cy="38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Выступление Он-лайн  кассы</Template>
  <TotalTime>5419</TotalTime>
  <Words>1261</Words>
  <Application>Microsoft Office PowerPoint</Application>
  <PresentationFormat>Экран (4:3)</PresentationFormat>
  <Paragraphs>203</Paragraphs>
  <Slides>34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DejaVu Sans</vt:lpstr>
      <vt:lpstr>Georgia</vt:lpstr>
      <vt:lpstr>system</vt:lpstr>
      <vt:lpstr>Times New Roman</vt:lpstr>
      <vt:lpstr>Ubuntu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54 – ФЗ On-Line кассы нужно всем, но не сразу</dc:title>
  <dc:creator>Rumd</dc:creator>
  <cp:lastModifiedBy>Rumd</cp:lastModifiedBy>
  <cp:revision>10409</cp:revision>
  <dcterms:created xsi:type="dcterms:W3CDTF">2016-09-29T05:25:05Z</dcterms:created>
  <dcterms:modified xsi:type="dcterms:W3CDTF">2023-10-02T12:57:10Z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Hewlett-Packard Company</vt:lpwstr>
  </property>
  <property fmtid="{D5CDD505-2E9C-101B-9397-08002B2CF9AE}" pid="4" name="HiddenSlides">
    <vt:i4>1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