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6"/>
  </p:notesMasterIdLst>
  <p:sldIdLst>
    <p:sldId id="408" r:id="rId2"/>
    <p:sldId id="409" r:id="rId3"/>
    <p:sldId id="447" r:id="rId4"/>
    <p:sldId id="448" r:id="rId5"/>
    <p:sldId id="449" r:id="rId6"/>
    <p:sldId id="450" r:id="rId7"/>
    <p:sldId id="451" r:id="rId8"/>
    <p:sldId id="455" r:id="rId9"/>
    <p:sldId id="457" r:id="rId10"/>
    <p:sldId id="458" r:id="rId11"/>
    <p:sldId id="471" r:id="rId12"/>
    <p:sldId id="459" r:id="rId13"/>
    <p:sldId id="484" r:id="rId14"/>
    <p:sldId id="462" r:id="rId15"/>
    <p:sldId id="466" r:id="rId16"/>
    <p:sldId id="485" r:id="rId17"/>
    <p:sldId id="472" r:id="rId18"/>
    <p:sldId id="490" r:id="rId19"/>
    <p:sldId id="494" r:id="rId20"/>
    <p:sldId id="496" r:id="rId21"/>
    <p:sldId id="495" r:id="rId22"/>
    <p:sldId id="470" r:id="rId23"/>
    <p:sldId id="464" r:id="rId24"/>
    <p:sldId id="467" r:id="rId25"/>
    <p:sldId id="486" r:id="rId26"/>
    <p:sldId id="468" r:id="rId27"/>
    <p:sldId id="473" r:id="rId28"/>
    <p:sldId id="469" r:id="rId29"/>
    <p:sldId id="474" r:id="rId30"/>
    <p:sldId id="492" r:id="rId31"/>
    <p:sldId id="475" r:id="rId32"/>
    <p:sldId id="477" r:id="rId33"/>
    <p:sldId id="493" r:id="rId34"/>
    <p:sldId id="478" r:id="rId35"/>
    <p:sldId id="479" r:id="rId36"/>
    <p:sldId id="487" r:id="rId37"/>
    <p:sldId id="480" r:id="rId38"/>
    <p:sldId id="481" r:id="rId39"/>
    <p:sldId id="482" r:id="rId40"/>
    <p:sldId id="483" r:id="rId41"/>
    <p:sldId id="488" r:id="rId42"/>
    <p:sldId id="489" r:id="rId43"/>
    <p:sldId id="491" r:id="rId44"/>
    <p:sldId id="444" r:id="rId4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hzP+cqa+aj8Vg1DITmbPKQ6TSC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5F92F9"/>
    <a:srgbClr val="7EB8FF"/>
    <a:srgbClr val="4C993F"/>
    <a:srgbClr val="CD4C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4" autoAdjust="0"/>
    <p:restoredTop sz="83781" autoAdjust="0"/>
  </p:normalViewPr>
  <p:slideViewPr>
    <p:cSldViewPr snapToGrid="0">
      <p:cViewPr varScale="1">
        <p:scale>
          <a:sx n="111" d="100"/>
          <a:sy n="111" d="100"/>
        </p:scale>
        <p:origin x="696" y="6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50205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1807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1058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800402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659147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288528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74159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046216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468556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95721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19405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216312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812147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012390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517316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38079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047985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8425789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753347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0956233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77319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0323718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67501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035024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9684289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851375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baseline="0" dirty="0" smtClean="0"/>
              <a:t>Настройка бесплатно</a:t>
            </a:r>
          </a:p>
        </p:txBody>
      </p:sp>
    </p:spTree>
    <p:extLst>
      <p:ext uri="{BB962C8B-B14F-4D97-AF65-F5344CB8AC3E}">
        <p14:creationId xmlns:p14="http://schemas.microsoft.com/office/powerpoint/2010/main" val="456330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baseline="0" dirty="0" smtClean="0"/>
              <a:t>Добавили возможность загрузки заказов без сопоставления карточек товаров с МП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0369679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21447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550379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1003458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967237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5009330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161397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1770556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0108815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106775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8530078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87415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867789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75583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25043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085132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740932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33204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420877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315438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312921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Google Shape;3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296676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38309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Google Shape;4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3408891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3" name="Google Shape;4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882209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7" name="Google Shape;4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85812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2537289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2976432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publication.pravo.gov.ru/document/0001202511280017" TargetMode="External"/><Relationship Id="rId5" Type="http://schemas.openxmlformats.org/officeDocument/2006/relationships/hyperlink" Target="https://nalog.garant.ru/fns/nk/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g"/><Relationship Id="rId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hyperlink" Target="https://wiki.uvelirsoft.ru:3443/ru/home/yuvelirnyy-torgovyy-dom/Instructions/chestnyy-znak" TargetMode="Externa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gif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uvelirsoft.ru/ytd-10-7-dostup-k-ploshchadkam/?guest_from=mp_main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hyperlink" Target="https://uvelirsoft.ru/blog/itogi-vebinara-na-temu-dolyami-v-programme-yuvelirnyy-torgovyy-dom-10-7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hyperlink" Target="https://uvelirsoft.ru/blog/podkast-start-raboty-v-programme-yutd-10-7-zagruzka-nachalnykh-ostatkov-i-pervye-prodazhi/" TargetMode="Externa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hyperlink" Target="https://wiki.uvelirsoft.ru:3443/home/yuvelirnyy-torgovyy-dom/questions/kak-sverit-fizmarkirovku-cherez-dokument-inventarizatsiya-sverka-uin" TargetMode="Externa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hyperlink" Target="mailto:rumd@uvelirsoft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disk.yandex.ru/i/xF3g6wqg2qEKWw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71" y="465656"/>
            <a:ext cx="3208072" cy="3158564"/>
          </a:xfrm>
          <a:prstGeom prst="rect">
            <a:avLst/>
          </a:prstGeom>
        </p:spPr>
      </p:pic>
      <p:sp>
        <p:nvSpPr>
          <p:cNvPr id="122" name="Google Shape;122;p9"/>
          <p:cNvSpPr txBox="1">
            <a:spLocks noGrp="1"/>
          </p:cNvSpPr>
          <p:nvPr>
            <p:ph type="body" idx="4294967295"/>
          </p:nvPr>
        </p:nvSpPr>
        <p:spPr>
          <a:xfrm>
            <a:off x="0" y="762000"/>
            <a:ext cx="8432800" cy="343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lang="ru-RU" sz="2000" dirty="0" smtClean="0">
              <a:solidFill>
                <a:schemeClr val="dk1"/>
              </a:solidFill>
            </a:endParaRPr>
          </a:p>
          <a:p>
            <a:pPr marL="228600" lvl="0" indent="-228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05"/>
              <a:buAutoNum type="arabicPeriod"/>
            </a:pP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7" name="Google Shape;71;p3"/>
          <p:cNvSpPr txBox="1">
            <a:spLocks/>
          </p:cNvSpPr>
          <p:nvPr/>
        </p:nvSpPr>
        <p:spPr>
          <a:xfrm>
            <a:off x="546211" y="2044938"/>
            <a:ext cx="3935048" cy="1385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400" b="1" spc="-1" dirty="0">
              <a:solidFill>
                <a:srgbClr val="C30000"/>
              </a:solidFill>
              <a:latin typeface="Georgia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CB0499E0-0081-4F04-AB1B-04A1C031B67B}"/>
              </a:ext>
            </a:extLst>
          </p:cNvPr>
          <p:cNvSpPr txBox="1"/>
          <p:nvPr/>
        </p:nvSpPr>
        <p:spPr>
          <a:xfrm>
            <a:off x="5341124" y="3730999"/>
            <a:ext cx="2394266" cy="346249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u="sng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Дмитрий Румянцев</a:t>
            </a:r>
            <a:endParaRPr lang="ru-RU" b="1" u="sng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1A5DCA5E-F8F8-44AA-8335-B92F5500DF1D}"/>
              </a:ext>
            </a:extLst>
          </p:cNvPr>
          <p:cNvSpPr txBox="1"/>
          <p:nvPr/>
        </p:nvSpPr>
        <p:spPr>
          <a:xfrm>
            <a:off x="5067678" y="4141354"/>
            <a:ext cx="2954615" cy="25391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Руководитель компании "</a:t>
            </a:r>
            <a:r>
              <a:rPr lang="ru-RU" sz="1200" dirty="0" err="1">
                <a:solidFill>
                  <a:srgbClr val="000000"/>
                </a:solidFill>
                <a:latin typeface="Arial"/>
                <a:ea typeface="+mn-lt"/>
                <a:cs typeface="+mn-lt"/>
              </a:rPr>
              <a:t>ЮвелирСофт</a:t>
            </a:r>
            <a:r>
              <a:rPr lang="ru-RU" sz="12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"</a:t>
            </a:r>
            <a:endParaRPr lang="ru-RU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14" name="Google Shape;71;p3"/>
          <p:cNvSpPr txBox="1">
            <a:spLocks/>
          </p:cNvSpPr>
          <p:nvPr/>
        </p:nvSpPr>
        <p:spPr>
          <a:xfrm>
            <a:off x="359021" y="3474211"/>
            <a:ext cx="4424550" cy="54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400" b="1" spc="-1" dirty="0">
              <a:solidFill>
                <a:srgbClr val="C30000"/>
              </a:solidFill>
              <a:latin typeface="Georgi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502" y="1034172"/>
            <a:ext cx="48184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spc="-1" dirty="0">
                <a:solidFill>
                  <a:srgbClr val="C00000"/>
                </a:solidFill>
                <a:latin typeface="Georgia"/>
              </a:rPr>
              <a:t>НДС </a:t>
            </a:r>
            <a:r>
              <a:rPr lang="ru-RU" sz="1800" b="1" spc="-1" dirty="0" smtClean="0">
                <a:solidFill>
                  <a:srgbClr val="C00000"/>
                </a:solidFill>
                <a:latin typeface="Georgia"/>
              </a:rPr>
              <a:t>2026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spc="-1" dirty="0" smtClean="0">
                <a:solidFill>
                  <a:schemeClr val="tx2">
                    <a:lumMod val="10000"/>
                  </a:schemeClr>
                </a:solidFill>
                <a:latin typeface="Georgia"/>
              </a:rPr>
              <a:t>повышение </a:t>
            </a:r>
            <a:r>
              <a:rPr lang="ru-RU" sz="1800" b="1" spc="-1" dirty="0">
                <a:solidFill>
                  <a:schemeClr val="tx2">
                    <a:lumMod val="10000"/>
                  </a:schemeClr>
                </a:solidFill>
                <a:latin typeface="Georgia"/>
              </a:rPr>
              <a:t>ставки до 22%, </a:t>
            </a:r>
            <a:endParaRPr lang="ru-RU" sz="1800" b="1" spc="-1" dirty="0" smtClean="0">
              <a:solidFill>
                <a:schemeClr val="tx2">
                  <a:lumMod val="10000"/>
                </a:schemeClr>
              </a:solidFill>
              <a:latin typeface="Georgia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spc="-1" dirty="0" smtClean="0">
                <a:solidFill>
                  <a:schemeClr val="tx2">
                    <a:lumMod val="10000"/>
                  </a:schemeClr>
                </a:solidFill>
                <a:latin typeface="Georgia"/>
              </a:rPr>
              <a:t>кто </a:t>
            </a:r>
            <a:r>
              <a:rPr lang="ru-RU" sz="1800" b="1" spc="-1" dirty="0">
                <a:solidFill>
                  <a:schemeClr val="tx2">
                    <a:lumMod val="10000"/>
                  </a:schemeClr>
                </a:solidFill>
                <a:latin typeface="Georgia"/>
              </a:rPr>
              <a:t>подпадает под НДС, </a:t>
            </a:r>
            <a:endParaRPr lang="ru-RU" sz="1800" b="1" spc="-1" dirty="0" smtClean="0">
              <a:solidFill>
                <a:schemeClr val="tx2">
                  <a:lumMod val="10000"/>
                </a:schemeClr>
              </a:solidFill>
              <a:latin typeface="Georgia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spc="-1" dirty="0" smtClean="0">
                <a:solidFill>
                  <a:schemeClr val="tx2">
                    <a:lumMod val="10000"/>
                  </a:schemeClr>
                </a:solidFill>
                <a:latin typeface="Georgia"/>
              </a:rPr>
              <a:t>22</a:t>
            </a:r>
            <a:r>
              <a:rPr lang="ru-RU" sz="1800" b="1" spc="-1" dirty="0">
                <a:solidFill>
                  <a:schemeClr val="tx2">
                    <a:lumMod val="10000"/>
                  </a:schemeClr>
                </a:solidFill>
                <a:latin typeface="Georgia"/>
              </a:rPr>
              <a:t>% или 5–7% – что выбрать? </a:t>
            </a:r>
            <a:endParaRPr lang="ru-RU" sz="1800" b="1" spc="-1" dirty="0" smtClean="0">
              <a:solidFill>
                <a:schemeClr val="tx2">
                  <a:lumMod val="10000"/>
                </a:schemeClr>
              </a:solidFill>
              <a:latin typeface="Georgia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800" b="1" spc="-1" dirty="0" smtClean="0">
              <a:solidFill>
                <a:schemeClr val="tx2">
                  <a:lumMod val="10000"/>
                </a:schemeClr>
              </a:solidFill>
              <a:latin typeface="Georgia"/>
            </a:endParaRPr>
          </a:p>
          <a:p>
            <a:pPr algn="ctr"/>
            <a:r>
              <a:rPr lang="ru-RU" sz="1800" b="1" spc="-1" dirty="0" smtClean="0">
                <a:solidFill>
                  <a:srgbClr val="C00000"/>
                </a:solidFill>
                <a:latin typeface="Georgia"/>
              </a:rPr>
              <a:t>Ювелирный </a:t>
            </a:r>
            <a:r>
              <a:rPr lang="ru-RU" sz="1800" b="1" spc="-1" dirty="0">
                <a:solidFill>
                  <a:srgbClr val="C00000"/>
                </a:solidFill>
                <a:latin typeface="Georgia"/>
              </a:rPr>
              <a:t>торговый дом </a:t>
            </a:r>
            <a:r>
              <a:rPr lang="ru-RU" sz="1800" b="1" spc="-1" dirty="0" smtClean="0">
                <a:solidFill>
                  <a:srgbClr val="C00000"/>
                </a:solidFill>
                <a:latin typeface="Georgia"/>
              </a:rPr>
              <a:t>10.7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b="1" spc="-1" dirty="0" smtClean="0">
                <a:solidFill>
                  <a:schemeClr val="tx2">
                    <a:lumMod val="10000"/>
                  </a:schemeClr>
                </a:solidFill>
                <a:latin typeface="Georgia"/>
              </a:rPr>
              <a:t>что </a:t>
            </a:r>
            <a:r>
              <a:rPr lang="ru-RU" sz="1800" b="1" spc="-1" dirty="0">
                <a:solidFill>
                  <a:schemeClr val="tx2">
                    <a:lumMod val="10000"/>
                  </a:schemeClr>
                </a:solidFill>
                <a:latin typeface="Georgia"/>
              </a:rPr>
              <a:t>нового и полезного появилось в программе за </a:t>
            </a:r>
            <a:r>
              <a:rPr lang="ru-RU" sz="1800" b="1" spc="-1" dirty="0" smtClean="0">
                <a:solidFill>
                  <a:schemeClr val="tx2">
                    <a:lumMod val="10000"/>
                  </a:schemeClr>
                </a:solidFill>
                <a:latin typeface="Georgia"/>
              </a:rPr>
              <a:t>2025 год</a:t>
            </a:r>
            <a:endParaRPr lang="ru-RU" sz="1800" b="1" spc="-1" dirty="0">
              <a:solidFill>
                <a:schemeClr val="tx2">
                  <a:lumMod val="10000"/>
                </a:scheme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2729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В 2025 году были на 5% НДС. Хотим перейти на 22%. Можно ли?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251459" y="1304864"/>
            <a:ext cx="86833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/>
              <a:t>❌  </a:t>
            </a:r>
            <a:r>
              <a:rPr lang="ru-RU" sz="1800" dirty="0" smtClean="0"/>
              <a:t>Нет. Льготную </a:t>
            </a:r>
            <a:r>
              <a:rPr lang="ru-RU" sz="1800" dirty="0"/>
              <a:t>ставку НДС 5 % (7 %) упрощенцам необходимо применять в течение не менее 12 последовательных кварталов (п. 9 ст. 164 НК РФ</a:t>
            </a:r>
            <a:r>
              <a:rPr lang="ru-RU" sz="1800" dirty="0" smtClean="0"/>
              <a:t>).</a:t>
            </a:r>
          </a:p>
          <a:p>
            <a:pPr algn="just"/>
            <a:r>
              <a:rPr lang="ru-RU" sz="1800" dirty="0" smtClean="0"/>
              <a:t> </a:t>
            </a:r>
          </a:p>
          <a:p>
            <a:pPr algn="just"/>
            <a:r>
              <a:rPr lang="ru-RU" sz="1800" b="1" dirty="0" smtClean="0"/>
              <a:t>Однако </a:t>
            </a:r>
            <a:r>
              <a:rPr lang="ru-RU" sz="1800" b="1" dirty="0"/>
              <a:t>по новым правилам организации и предприниматели, которые впервые используют ставку НДС 5 % (7 %), могут досрочно от нее отказаться в течение 4 последовательных кварталов с квартала, за который подавалась первая декларация по НДС с льготной ставкой (</a:t>
            </a:r>
            <a:r>
              <a:rPr lang="ru-RU" sz="1800" b="1" dirty="0" err="1"/>
              <a:t>пп</a:t>
            </a:r>
            <a:r>
              <a:rPr lang="ru-RU" sz="1800" b="1" dirty="0"/>
              <a:t>. "е" п. 8 ст. 2 Федерального закона от 28.11.2025 № 425-ФЗ).</a:t>
            </a:r>
          </a:p>
          <a:p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409030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В 2025 году были на 20% НДС. Хотим перейти на 5%. Можно ли?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251459" y="1304864"/>
            <a:ext cx="86833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/>
              <a:t>С 1 января 2026 года организации и индивидуальные предприниматели на упрощённой системе налогообложения (УСН) могут перейти с ставки НДС 20% на специальную ставку 5%</a:t>
            </a:r>
            <a:r>
              <a:rPr lang="ru-RU" sz="1800" dirty="0"/>
              <a:t>. Это предусмотрено законом №425-ФЗ о внесении изменений в Налоговый кодекс</a:t>
            </a:r>
            <a:r>
              <a:rPr lang="ru-RU" sz="1800" dirty="0" smtClean="0"/>
              <a:t>.</a:t>
            </a:r>
          </a:p>
          <a:p>
            <a:pPr algn="just"/>
            <a:endParaRPr lang="ru-RU" sz="1800" dirty="0"/>
          </a:p>
          <a:p>
            <a:r>
              <a:rPr lang="ru-RU" sz="1800" b="1" dirty="0"/>
              <a:t>Порядок действий</a:t>
            </a:r>
          </a:p>
          <a:p>
            <a:r>
              <a:rPr lang="ru-RU" sz="1800" b="1" dirty="0"/>
              <a:t>Перейти на специальную ставку 5% можно с начала нового квартала</a:t>
            </a:r>
            <a:r>
              <a:rPr lang="ru-RU" sz="1800" dirty="0"/>
              <a:t>. Особого заявления о выборе </a:t>
            </a:r>
            <a:r>
              <a:rPr lang="ru-RU" sz="1800" dirty="0" err="1"/>
              <a:t>спецставок</a:t>
            </a:r>
            <a:r>
              <a:rPr lang="ru-RU" sz="1800" dirty="0"/>
              <a:t> НДС подавать в ИФНС не надо — выбранную ставку налоговая увидит из НДС-декларации за квартал, в котором произошёл переход.</a:t>
            </a:r>
          </a:p>
          <a:p>
            <a:pPr algn="just"/>
            <a:endParaRPr lang="ru-RU" sz="1800" dirty="0" smtClean="0"/>
          </a:p>
          <a:p>
            <a:pPr algn="just"/>
            <a:endParaRPr lang="ru-RU" sz="1800" dirty="0"/>
          </a:p>
          <a:p>
            <a:pPr algn="just"/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28371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Патент – условия получения?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239922" y="770172"/>
            <a:ext cx="868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/>
              <a:t>Если </a:t>
            </a:r>
            <a:r>
              <a:rPr lang="ru-RU" sz="1800" dirty="0"/>
              <a:t>доход по ПСН не превышает 20 млн руб. в 2025 году, налогоплательщик имеет право на получение патента в 2026 году.</a:t>
            </a:r>
            <a:endParaRPr lang="ru-RU" sz="18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440958" y="1527879"/>
            <a:ext cx="30069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/>
              <a:t>Для работы с патентом, в программе необходимо </a:t>
            </a:r>
          </a:p>
          <a:p>
            <a:pPr algn="just"/>
            <a:r>
              <a:rPr lang="ru-RU" sz="1800" dirty="0" smtClean="0"/>
              <a:t>создать учетную политику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134" y="1416503"/>
            <a:ext cx="4717750" cy="305985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32767" y="2482288"/>
            <a:ext cx="3015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800" dirty="0"/>
          </a:p>
          <a:p>
            <a:pPr algn="just"/>
            <a:r>
              <a:rPr lang="ru-RU" sz="1800" b="1" dirty="0"/>
              <a:t>ВАЖНО! Не изменить старую запись, а именно создать новую.</a:t>
            </a:r>
          </a:p>
        </p:txBody>
      </p:sp>
    </p:spTree>
    <p:extLst>
      <p:ext uri="{BB962C8B-B14F-4D97-AF65-F5344CB8AC3E}">
        <p14:creationId xmlns:p14="http://schemas.microsoft.com/office/powerpoint/2010/main" val="278357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Патент – условия получения?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245894" y="987723"/>
            <a:ext cx="32924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/>
              <a:t>В карточке Организации, указать данные патента:</a:t>
            </a:r>
          </a:p>
          <a:p>
            <a:pPr algn="just"/>
            <a:endParaRPr lang="ru-RU" sz="1800" dirty="0"/>
          </a:p>
          <a:p>
            <a:pPr marL="342900" indent="-342900" algn="just">
              <a:buAutoNum type="arabicPeriod"/>
            </a:pPr>
            <a:r>
              <a:rPr lang="ru-RU" sz="1800" dirty="0" smtClean="0"/>
              <a:t>Организацию</a:t>
            </a:r>
          </a:p>
          <a:p>
            <a:pPr marL="342900" indent="-342900" algn="just">
              <a:buAutoNum type="arabicPeriod"/>
            </a:pPr>
            <a:r>
              <a:rPr lang="ru-RU" sz="1800" dirty="0" smtClean="0"/>
              <a:t>Склад</a:t>
            </a:r>
          </a:p>
          <a:p>
            <a:pPr marL="342900" indent="-342900" algn="just">
              <a:buAutoNum type="arabicPeriod"/>
            </a:pPr>
            <a:r>
              <a:rPr lang="ru-RU" sz="1800" dirty="0" smtClean="0"/>
              <a:t>Наименование</a:t>
            </a:r>
          </a:p>
          <a:p>
            <a:pPr marL="342900" indent="-342900" algn="just">
              <a:buAutoNum type="arabicPeriod"/>
            </a:pPr>
            <a:r>
              <a:rPr lang="ru-RU" sz="1800" dirty="0" smtClean="0"/>
              <a:t>Номер</a:t>
            </a:r>
          </a:p>
          <a:p>
            <a:pPr marL="342900" indent="-342900" algn="just">
              <a:buAutoNum type="arabicPeriod"/>
            </a:pPr>
            <a:r>
              <a:rPr lang="ru-RU" sz="1800" dirty="0" smtClean="0"/>
              <a:t>Дату выдачи</a:t>
            </a:r>
          </a:p>
          <a:p>
            <a:pPr marL="342900" indent="-342900" algn="just">
              <a:buAutoNum type="arabicPeriod"/>
            </a:pPr>
            <a:r>
              <a:rPr lang="ru-RU" sz="1800" dirty="0" smtClean="0"/>
              <a:t>Сроки действия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404" y="613885"/>
            <a:ext cx="5186529" cy="382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2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В </a:t>
            </a:r>
            <a:r>
              <a:rPr lang="ru-RU" sz="3220" b="1" dirty="0">
                <a:solidFill>
                  <a:srgbClr val="C00000"/>
                </a:solidFill>
              </a:rPr>
              <a:t>2025 </a:t>
            </a:r>
            <a:r>
              <a:rPr lang="ru-RU" sz="3220" b="1" dirty="0" smtClean="0">
                <a:solidFill>
                  <a:srgbClr val="C00000"/>
                </a:solidFill>
              </a:rPr>
              <a:t>было </a:t>
            </a:r>
            <a:r>
              <a:rPr lang="ru-RU" sz="3220" b="1" dirty="0">
                <a:solidFill>
                  <a:srgbClr val="C00000"/>
                </a:solidFill>
              </a:rPr>
              <a:t>20%, в 2026 будет 22%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cxnSp>
        <p:nvCxnSpPr>
          <p:cNvPr id="12" name="Прямая соединительная линия 11"/>
          <p:cNvCxnSpPr/>
          <p:nvPr/>
        </p:nvCxnSpPr>
        <p:spPr>
          <a:xfrm>
            <a:off x="4579620" y="1143000"/>
            <a:ext cx="0" cy="308928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57200" y="11430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Что </a:t>
            </a:r>
            <a:r>
              <a:rPr lang="ru-RU" b="1" dirty="0" smtClean="0"/>
              <a:t>сделать</a:t>
            </a:r>
          </a:p>
          <a:p>
            <a:endParaRPr lang="ru-RU" b="1" dirty="0"/>
          </a:p>
          <a:p>
            <a:r>
              <a:rPr lang="ru-RU" b="1" dirty="0"/>
              <a:t>✅ 1. Обновить ПО и </a:t>
            </a:r>
            <a:r>
              <a:rPr lang="ru-RU" b="1" dirty="0" smtClean="0"/>
              <a:t>кассы</a:t>
            </a:r>
          </a:p>
          <a:p>
            <a:endParaRPr lang="ru-RU" b="1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 поддержка </a:t>
            </a:r>
            <a:r>
              <a:rPr lang="ru-RU" dirty="0"/>
              <a:t>ставки 22%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 корректный </a:t>
            </a:r>
            <a:r>
              <a:rPr lang="ru-RU" dirty="0"/>
              <a:t>расчёт в чеке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48" y="1306161"/>
            <a:ext cx="2033161" cy="203316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57199" y="2594258"/>
            <a:ext cx="39433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ВАЖНО! На основании письма ФНС</a:t>
            </a:r>
          </a:p>
          <a:p>
            <a:endParaRPr lang="ru-RU" b="1" dirty="0"/>
          </a:p>
          <a:p>
            <a:r>
              <a:rPr lang="ru-RU" b="1" dirty="0"/>
              <a:t>I квартал 2026 года ФНС поручает территориальным налоговым органам: сместить фокус с контроля отображения ставки 22 % в чеках!!! </a:t>
            </a:r>
            <a:endParaRPr lang="ru-RU" b="1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7" y="962641"/>
            <a:ext cx="2291773" cy="2667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33574" y="4241776"/>
            <a:ext cx="8489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Затягивать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обновление ПО и кассовой техники не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стоит!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2200" b="1" dirty="0" smtClean="0">
                <a:solidFill>
                  <a:srgbClr val="C00000"/>
                </a:solidFill>
              </a:rPr>
              <a:t>Что нужно сделать в программе для отображения ставки 22%</a:t>
            </a: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158086" y="705452"/>
            <a:ext cx="4492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Релизы </a:t>
            </a:r>
            <a:r>
              <a:rPr lang="ru-RU" i="1" dirty="0" smtClean="0"/>
              <a:t>ПО с </a:t>
            </a:r>
            <a:r>
              <a:rPr lang="ru-RU" i="1" dirty="0"/>
              <a:t>поддержкой ставки НДС 22</a:t>
            </a:r>
            <a:r>
              <a:rPr lang="ru-RU" i="1" dirty="0" smtClean="0"/>
              <a:t>%</a:t>
            </a:r>
          </a:p>
          <a:p>
            <a:pPr algn="ctr"/>
            <a:endParaRPr lang="ru-RU" b="1" dirty="0"/>
          </a:p>
          <a:p>
            <a:pPr marL="285750" indent="-285750">
              <a:buFontTx/>
              <a:buChar char="-"/>
            </a:pPr>
            <a:r>
              <a:rPr lang="ru-RU" b="1" dirty="0" smtClean="0"/>
              <a:t>Ювелирный торговый дом 10.7.6.1 и выше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Ювелирный салон 1.2.1.42 и выше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4579620" y="2053525"/>
            <a:ext cx="129" cy="217876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331823" y="2159883"/>
            <a:ext cx="13726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До 01.01.2026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939986" y="2159883"/>
            <a:ext cx="17239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После 01.01.2026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01926" y="2589880"/>
            <a:ext cx="39995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✅ </a:t>
            </a:r>
            <a:r>
              <a:rPr lang="ru-RU" b="1" dirty="0"/>
              <a:t>1. </a:t>
            </a:r>
            <a:r>
              <a:rPr lang="ru-RU" b="1" dirty="0" smtClean="0"/>
              <a:t>Обновить программу</a:t>
            </a:r>
          </a:p>
          <a:p>
            <a:endParaRPr lang="ru-RU" b="1" dirty="0"/>
          </a:p>
          <a:p>
            <a:r>
              <a:rPr lang="ru-RU" b="1" dirty="0"/>
              <a:t>✅ </a:t>
            </a:r>
            <a:r>
              <a:rPr lang="ru-RU" b="1" dirty="0" smtClean="0"/>
              <a:t>2. </a:t>
            </a:r>
            <a:r>
              <a:rPr lang="ru-RU" b="1" dirty="0"/>
              <a:t>Обновить </a:t>
            </a:r>
            <a:r>
              <a:rPr lang="ru-RU" b="1" dirty="0" smtClean="0"/>
              <a:t>кассовое ПО</a:t>
            </a:r>
          </a:p>
          <a:p>
            <a:endParaRPr lang="ru-RU" b="1" dirty="0"/>
          </a:p>
          <a:p>
            <a:r>
              <a:rPr lang="ru-RU" i="1" dirty="0" smtClean="0"/>
              <a:t>Порядок обновления не важен. Дополнительно в программе ничего делать не нужно</a:t>
            </a:r>
          </a:p>
          <a:p>
            <a:endParaRPr lang="ru-RU" b="1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4651043" y="705452"/>
            <a:ext cx="44929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ПО ККТ с НДС </a:t>
            </a:r>
            <a:r>
              <a:rPr lang="ru-RU" i="1" dirty="0"/>
              <a:t>22</a:t>
            </a:r>
            <a:r>
              <a:rPr lang="ru-RU" i="1" dirty="0" smtClean="0"/>
              <a:t>%</a:t>
            </a:r>
          </a:p>
          <a:p>
            <a:pPr algn="ctr"/>
            <a:endParaRPr lang="ru-RU" b="1" dirty="0"/>
          </a:p>
          <a:p>
            <a:pPr marL="285750" indent="-285750">
              <a:buFontTx/>
              <a:buChar char="-"/>
            </a:pPr>
            <a:r>
              <a:rPr lang="ru-RU" b="1" dirty="0" smtClean="0"/>
              <a:t>АТОЛ </a:t>
            </a:r>
            <a:r>
              <a:rPr lang="ru-RU" b="1" dirty="0"/>
              <a:t>- Драйвер 10.10.8; прошивка </a:t>
            </a:r>
            <a:r>
              <a:rPr lang="ru-RU" b="1" dirty="0" smtClean="0"/>
              <a:t>5.17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ПОС-центр/ШТРИХ-М </a:t>
            </a:r>
            <a:r>
              <a:rPr lang="ru-RU" b="1" dirty="0"/>
              <a:t>- Драйвер 5.20.0.1200</a:t>
            </a:r>
            <a:r>
              <a:rPr lang="ru-RU" b="1" dirty="0" smtClean="0"/>
              <a:t>; прошивка </a:t>
            </a:r>
            <a:r>
              <a:rPr lang="ru-RU" b="1" dirty="0"/>
              <a:t>от 04.12.2025</a:t>
            </a:r>
            <a:endParaRPr lang="ru-RU" b="1" dirty="0" smtClean="0"/>
          </a:p>
        </p:txBody>
      </p:sp>
      <p:sp>
        <p:nvSpPr>
          <p:cNvPr id="17" name="Прямоугольник 16"/>
          <p:cNvSpPr/>
          <p:nvPr/>
        </p:nvSpPr>
        <p:spPr>
          <a:xfrm>
            <a:off x="4897724" y="2585373"/>
            <a:ext cx="39995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✅ </a:t>
            </a:r>
            <a:r>
              <a:rPr lang="ru-RU" b="1" dirty="0"/>
              <a:t>1. </a:t>
            </a:r>
            <a:r>
              <a:rPr lang="ru-RU" b="1" dirty="0" smtClean="0"/>
              <a:t>Обновить программу</a:t>
            </a:r>
          </a:p>
          <a:p>
            <a:endParaRPr lang="ru-RU" b="1" dirty="0"/>
          </a:p>
          <a:p>
            <a:r>
              <a:rPr lang="ru-RU" b="1" dirty="0"/>
              <a:t>✅ </a:t>
            </a:r>
            <a:r>
              <a:rPr lang="ru-RU" b="1" dirty="0" smtClean="0"/>
              <a:t>2. Внести изменения в отчеты о розничных продажах изменив ставку НДС. </a:t>
            </a:r>
            <a:r>
              <a:rPr lang="ru-RU" b="1" dirty="0" smtClean="0">
                <a:solidFill>
                  <a:srgbClr val="C00000"/>
                </a:solidFill>
              </a:rPr>
              <a:t>Обработка будет размещена на сайте нашей компании.</a:t>
            </a:r>
          </a:p>
          <a:p>
            <a:endParaRPr lang="ru-RU" b="1" dirty="0"/>
          </a:p>
          <a:p>
            <a:r>
              <a:rPr lang="ru-RU" b="1" dirty="0"/>
              <a:t>✅ </a:t>
            </a:r>
            <a:r>
              <a:rPr lang="ru-RU" b="1" dirty="0" smtClean="0"/>
              <a:t>3. </a:t>
            </a:r>
            <a:r>
              <a:rPr lang="ru-RU" b="1" dirty="0"/>
              <a:t>Обновить кассовое ПО</a:t>
            </a:r>
          </a:p>
          <a:p>
            <a:endParaRPr lang="ru-RU" b="1" dirty="0"/>
          </a:p>
          <a:p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277867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2200" b="1" dirty="0" smtClean="0">
                <a:solidFill>
                  <a:srgbClr val="C00000"/>
                </a:solidFill>
              </a:rPr>
              <a:t>Региональные настройки прошивок ПОС-центр</a:t>
            </a: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72" y="436983"/>
            <a:ext cx="7642834" cy="408233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3500" y="2460697"/>
            <a:ext cx="2076773" cy="2058619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9521" y="2661404"/>
            <a:ext cx="19395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2 - </a:t>
            </a:r>
            <a:r>
              <a:rPr lang="ru-RU" b="1" dirty="0"/>
              <a:t>сами передаем ставку НДС</a:t>
            </a:r>
            <a:br>
              <a:rPr lang="ru-RU" b="1" dirty="0"/>
            </a:br>
            <a:r>
              <a:rPr lang="ru-RU" b="1" dirty="0" smtClean="0"/>
              <a:t>1 - </a:t>
            </a:r>
            <a:r>
              <a:rPr lang="ru-RU" b="1" dirty="0"/>
              <a:t>после 01.01.2026 всегда НДС 22%</a:t>
            </a:r>
            <a:br>
              <a:rPr lang="ru-RU" b="1" dirty="0"/>
            </a:br>
            <a:r>
              <a:rPr lang="ru-RU" b="1" dirty="0"/>
              <a:t>0 - чек </a:t>
            </a:r>
            <a:r>
              <a:rPr lang="ru-RU" b="1" dirty="0" smtClean="0"/>
              <a:t>печатается </a:t>
            </a:r>
            <a:r>
              <a:rPr lang="ru-RU" b="1" dirty="0"/>
              <a:t>с 20% и флаг сбрасывается на значение 1</a:t>
            </a:r>
            <a:endParaRPr lang="ru-RU" b="1" dirty="0">
              <a:effectLst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4121308" y="3735090"/>
            <a:ext cx="860156" cy="387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981464" y="3569345"/>
            <a:ext cx="2794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Рекомендуем ставить «2»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7664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2200" b="1" dirty="0" smtClean="0">
                <a:solidFill>
                  <a:srgbClr val="C00000"/>
                </a:solidFill>
              </a:rPr>
              <a:t>Что нужно сделать в программе при смене ставки НДС?</a:t>
            </a: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104" y="572700"/>
            <a:ext cx="5359427" cy="349597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94916" y="1775163"/>
            <a:ext cx="28612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✅ Создать запись в «Учетной политике (налоговый учет)».</a:t>
            </a:r>
          </a:p>
          <a:p>
            <a:endParaRPr lang="ru-RU" b="1" dirty="0"/>
          </a:p>
          <a:p>
            <a:r>
              <a:rPr lang="ru-RU" b="1" dirty="0" smtClean="0"/>
              <a:t>ВАЖНО! Не изменить старую запись, а именно создать новую.</a:t>
            </a:r>
          </a:p>
        </p:txBody>
      </p:sp>
    </p:spTree>
    <p:extLst>
      <p:ext uri="{BB962C8B-B14F-4D97-AF65-F5344CB8AC3E}">
        <p14:creationId xmlns:p14="http://schemas.microsoft.com/office/powerpoint/2010/main" val="72470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2200" b="1" dirty="0" smtClean="0">
                <a:solidFill>
                  <a:srgbClr val="C00000"/>
                </a:solidFill>
              </a:rPr>
              <a:t>Что нужно сделать в программе при смене ставки НДС?</a:t>
            </a: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18" name="Прямоугольник 17"/>
          <p:cNvSpPr/>
          <p:nvPr/>
        </p:nvSpPr>
        <p:spPr>
          <a:xfrm>
            <a:off x="440672" y="853014"/>
            <a:ext cx="28612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✅ После обновления программы, настройка параметров учета будет сделана автоматически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578" y="572700"/>
            <a:ext cx="6038571" cy="37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2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2200" b="1" dirty="0" smtClean="0">
                <a:solidFill>
                  <a:srgbClr val="C00000"/>
                </a:solidFill>
              </a:rPr>
              <a:t>Возврат товара в 2026 году проданного ранее</a:t>
            </a: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257820" y="690413"/>
            <a:ext cx="50360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Формирование кассового чека при возврате товара с 01.01.2026, который был реализован до 01.01.2026 года. При возврате с 01.01.2026 покупателем товара, реализованного до 01.01.2026 с применением ставки НДС 20%, следует формировать кассовый чек с указанием в реквизите «признак расчета» (тег 1054) значения 2 «Возврат прихода». 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/>
              <a:t>формировании такого кассового чека должна указываться ставка НДС, указанная в первоначальном кассовом чеке, сформированном до 01.01.2026, то есть 20%.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12" y="495013"/>
            <a:ext cx="2918088" cy="291808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005137" y="3413101"/>
            <a:ext cx="39261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Письмо ФНС АБ-4-20/11248 от 15.12.2025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7820" y="3733972"/>
            <a:ext cx="39261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Релиз ЮТД и ЮВС выпустим </a:t>
            </a:r>
            <a:r>
              <a:rPr lang="ru-RU" dirty="0" smtClean="0">
                <a:solidFill>
                  <a:srgbClr val="C00000"/>
                </a:solidFill>
              </a:rPr>
              <a:t>23.12.25</a:t>
            </a:r>
          </a:p>
        </p:txBody>
      </p:sp>
    </p:spTree>
    <p:extLst>
      <p:ext uri="{BB962C8B-B14F-4D97-AF65-F5344CB8AC3E}">
        <p14:creationId xmlns:p14="http://schemas.microsoft.com/office/powerpoint/2010/main" val="233190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Изменения в налоговом законодательстве</a:t>
            </a: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83" y="746487"/>
            <a:ext cx="2439721" cy="344234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93720" y="1366332"/>
            <a:ext cx="581669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/>
              <a:t>С 1 января 2026 года </a:t>
            </a:r>
            <a:r>
              <a:rPr lang="ru-RU" sz="2500" dirty="0" smtClean="0"/>
              <a:t>вступают в силу поправки в</a:t>
            </a:r>
            <a:r>
              <a:rPr lang="ru-RU" sz="2500" dirty="0"/>
              <a:t> </a:t>
            </a:r>
            <a:r>
              <a:rPr lang="ru-RU" sz="2500" dirty="0">
                <a:hlinkClick r:id="rId5"/>
              </a:rPr>
              <a:t>Налоговый кодекс Российской Федерации</a:t>
            </a:r>
            <a:r>
              <a:rPr lang="ru-RU" sz="2500" dirty="0"/>
              <a:t> </a:t>
            </a:r>
            <a:r>
              <a:rPr lang="ru-RU" sz="2500" dirty="0" smtClean="0"/>
              <a:t>внесенные в него </a:t>
            </a:r>
            <a:r>
              <a:rPr lang="ru-RU" sz="2500" dirty="0" smtClean="0">
                <a:hlinkClick r:id="rId6"/>
              </a:rPr>
              <a:t>Федеральным </a:t>
            </a:r>
            <a:r>
              <a:rPr lang="ru-RU" sz="2500" dirty="0">
                <a:hlinkClick r:id="rId6"/>
              </a:rPr>
              <a:t>законом от 28.11.2025 № 425-ФЗ</a:t>
            </a:r>
            <a:r>
              <a:rPr lang="ru-RU" sz="2500" dirty="0"/>
              <a:t>. </a:t>
            </a:r>
            <a:r>
              <a:rPr lang="ru-RU" sz="3000" dirty="0"/>
              <a:t> </a:t>
            </a:r>
            <a:endParaRPr lang="ru-RU" sz="3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851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2200" b="1" dirty="0" smtClean="0">
                <a:solidFill>
                  <a:srgbClr val="C00000"/>
                </a:solidFill>
              </a:rPr>
              <a:t>Возврат товара в 2026 году проданного ранее</a:t>
            </a: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08" y="572700"/>
            <a:ext cx="3343492" cy="3343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20" y="687720"/>
            <a:ext cx="5414210" cy="30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2200" b="1" dirty="0" smtClean="0">
                <a:solidFill>
                  <a:srgbClr val="C00000"/>
                </a:solidFill>
              </a:rPr>
              <a:t>Вопросы полученные к </a:t>
            </a:r>
            <a:r>
              <a:rPr lang="ru-RU" sz="2200" b="1" dirty="0" err="1" smtClean="0">
                <a:solidFill>
                  <a:srgbClr val="C00000"/>
                </a:solidFill>
              </a:rPr>
              <a:t>вебинару</a:t>
            </a:r>
            <a:endParaRPr lang="ru-RU" sz="220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257820" y="690412"/>
            <a:ext cx="84805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Если </a:t>
            </a:r>
            <a:r>
              <a:rPr lang="ru-RU" dirty="0"/>
              <a:t>мы на </a:t>
            </a:r>
            <a:r>
              <a:rPr lang="ru-RU" dirty="0" err="1"/>
              <a:t>осно</a:t>
            </a:r>
            <a:r>
              <a:rPr lang="ru-RU" dirty="0"/>
              <a:t> без НДС по ст.145 освобождение, тоже должны обновлять драйвера изготовителя ККТ и прошивки? Касса Атолл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C00000"/>
                </a:solidFill>
              </a:rPr>
              <a:t>Ничего обновлять не требуется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2</a:t>
            </a:r>
            <a:r>
              <a:rPr lang="ru-RU" dirty="0" smtClean="0"/>
              <a:t>.   </a:t>
            </a:r>
            <a:r>
              <a:rPr lang="ru-RU" dirty="0"/>
              <a:t>если обновить торговый дом, но не обновить салоны или наоборот - обмен будет работать? в каком порядке лучше обновляться</a:t>
            </a:r>
            <a:r>
              <a:rPr lang="ru-RU" dirty="0" smtClean="0"/>
              <a:t>?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C00000"/>
                </a:solidFill>
              </a:rPr>
              <a:t>Нужно обновлять вместе, так как может перестать работать обмен.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marL="342900" indent="-342900">
              <a:buAutoNum type="arabicPeriod" startAt="3"/>
            </a:pPr>
            <a:r>
              <a:rPr lang="ru-RU" dirty="0" smtClean="0"/>
              <a:t>Планируется </a:t>
            </a:r>
            <a:r>
              <a:rPr lang="ru-RU" dirty="0"/>
              <a:t>ли в обозримом будущем какая-то система визуализации контроля оставленных заявок на "</a:t>
            </a:r>
            <a:r>
              <a:rPr lang="ru-RU" dirty="0" err="1"/>
              <a:t>хотлайн</a:t>
            </a:r>
            <a:r>
              <a:rPr lang="ru-RU" dirty="0"/>
              <a:t>"? Где можно будет увидеть статус заявки, сроки и т.д</a:t>
            </a:r>
            <a:r>
              <a:rPr lang="ru-RU" dirty="0" smtClean="0"/>
              <a:t>.</a:t>
            </a:r>
          </a:p>
          <a:p>
            <a:endParaRPr lang="ru-RU" dirty="0">
              <a:effectLst/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Да, будет на нашем сайте. Работы сейчас ведем 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346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Ювелирный торговый дом 10.7</a:t>
            </a:r>
          </a:p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«Итоги 2025 года»</a:t>
            </a: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89" t="833"/>
          <a:stretch/>
        </p:blipFill>
        <p:spPr>
          <a:xfrm>
            <a:off x="1568450" y="1216617"/>
            <a:ext cx="5793488" cy="312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4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1. Транспортный модуль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457199" y="772190"/>
            <a:ext cx="43719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Программа была полностью адаптирована под работу с ТМ ГИИС ДМДК: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199" y="1333600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локальная версия или облачный ТМ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ЮТД поддерживает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все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версии ТМ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2.4.3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озможность использования ТМ в офлайн режиме (что очень помогло когда ГИИС ДМДК 7 дней сентября был на «каникулах»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Возможность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использования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Токена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доступа к API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ТМ» для отключения ограничений отправки чеков: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06" y="701664"/>
            <a:ext cx="5342543" cy="3561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71" y="2801747"/>
            <a:ext cx="631033" cy="6310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1186" y="3865042"/>
            <a:ext cx="7795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с ограничениями 1000 чеков в сутки и 1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запрос в секунду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без ограничений 10000 чеков в сутки и 6 запросов в секунду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52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К слову о </a:t>
            </a:r>
            <a:r>
              <a:rPr lang="ru-RU" sz="3220" b="1" dirty="0" err="1" smtClean="0">
                <a:solidFill>
                  <a:srgbClr val="C00000"/>
                </a:solidFill>
              </a:rPr>
              <a:t>ТМе</a:t>
            </a:r>
            <a:endParaRPr lang="ru-RU" sz="3220" b="1" dirty="0" smtClean="0">
              <a:solidFill>
                <a:srgbClr val="C000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1922485" y="865936"/>
            <a:ext cx="698182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17 декабря выпущена новая версия ТМ 2.4.3.</a:t>
            </a:r>
          </a:p>
          <a:p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Вместе с этой новостью было сообщено, что с 1 марта 2026 года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версии ниже 2.4.1 и СКЗИ Крипто-ТМ версии ниже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1.0-18 перестанут работать.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10" y="540823"/>
            <a:ext cx="1743075" cy="17526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922485" y="2119596"/>
            <a:ext cx="4371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Это значит: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409" y="2511482"/>
            <a:ext cx="5411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ТМ 2.4.1. и выше будет работать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СКЗИ Крипто-ТМ версии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1.0-18 и выше будет работать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09" y="3073904"/>
            <a:ext cx="4287816" cy="13961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6689" y="3073904"/>
            <a:ext cx="3889920" cy="141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3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Как проверить версию </a:t>
            </a:r>
            <a:r>
              <a:rPr lang="en-US" sz="3220" b="1" dirty="0" err="1" smtClean="0">
                <a:solidFill>
                  <a:srgbClr val="C00000"/>
                </a:solidFill>
              </a:rPr>
              <a:t>CryptoTM</a:t>
            </a:r>
            <a:endParaRPr lang="ru-RU" sz="3220" b="1" dirty="0" smtClean="0">
              <a:solidFill>
                <a:srgbClr val="C000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66509"/>
            <a:ext cx="1558513" cy="17941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61" y="1233257"/>
            <a:ext cx="3409770" cy="24205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04" y="1190559"/>
            <a:ext cx="3545660" cy="2515055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621204" y="3509932"/>
            <a:ext cx="347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1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86226" y="3602717"/>
            <a:ext cx="347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2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120160" y="3662451"/>
            <a:ext cx="347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3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К слову о </a:t>
            </a:r>
            <a:r>
              <a:rPr lang="ru-RU" sz="3220" b="1" dirty="0" err="1" smtClean="0">
                <a:solidFill>
                  <a:srgbClr val="C00000"/>
                </a:solidFill>
              </a:rPr>
              <a:t>ТМе</a:t>
            </a:r>
            <a:endParaRPr lang="ru-RU" sz="3220" b="1" dirty="0" smtClean="0">
              <a:solidFill>
                <a:srgbClr val="C000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39658" y="1451998"/>
            <a:ext cx="70646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/>
              <a:t>Облачные ТМ - по состоянию на </a:t>
            </a:r>
            <a:r>
              <a:rPr lang="ru-RU" sz="1800" b="1" dirty="0" smtClean="0"/>
              <a:t>23.12.2025 </a:t>
            </a:r>
            <a:r>
              <a:rPr lang="ru-RU" sz="1800" b="1" dirty="0"/>
              <a:t>все работают на версии 2.4.2 и СКЗИ Крипто-ТМ версии ниже 1.0-18. </a:t>
            </a:r>
            <a:endParaRPr lang="ru-RU" sz="1800" b="1" dirty="0" smtClean="0"/>
          </a:p>
          <a:p>
            <a:endParaRPr lang="ru-RU" sz="1800" b="1" dirty="0"/>
          </a:p>
          <a:p>
            <a:pPr algn="ctr"/>
            <a:r>
              <a:rPr lang="ru-RU" sz="1800" b="1" dirty="0" smtClean="0"/>
              <a:t>Ограничение </a:t>
            </a:r>
            <a:r>
              <a:rPr lang="ru-RU" sz="1800" b="1" dirty="0"/>
              <a:t>их не коснется. </a:t>
            </a:r>
            <a:endParaRPr lang="ru-RU" sz="1800" b="1" dirty="0" smtClean="0"/>
          </a:p>
          <a:p>
            <a:endParaRPr lang="ru-RU" sz="1800" b="1" dirty="0"/>
          </a:p>
          <a:p>
            <a:r>
              <a:rPr lang="ru-RU" sz="1800" b="1" dirty="0" smtClean="0"/>
              <a:t>Они </a:t>
            </a:r>
            <a:r>
              <a:rPr lang="ru-RU" sz="1800" b="1" dirty="0"/>
              <a:t>будут обновлены после тестирования нашими специалистами, о чем будет сообщено дополнительно</a:t>
            </a:r>
          </a:p>
        </p:txBody>
      </p:sp>
    </p:spTree>
    <p:extLst>
      <p:ext uri="{BB962C8B-B14F-4D97-AF65-F5344CB8AC3E}">
        <p14:creationId xmlns:p14="http://schemas.microsoft.com/office/powerpoint/2010/main" val="274975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К слову о </a:t>
            </a:r>
            <a:r>
              <a:rPr lang="ru-RU" sz="3220" b="1" dirty="0" err="1" smtClean="0">
                <a:solidFill>
                  <a:srgbClr val="C00000"/>
                </a:solidFill>
              </a:rPr>
              <a:t>ТМе</a:t>
            </a:r>
            <a:endParaRPr lang="ru-RU" sz="3220" b="1" dirty="0" smtClean="0">
              <a:solidFill>
                <a:srgbClr val="C000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467"/>
            <a:ext cx="9144000" cy="39745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147069" y="1094421"/>
            <a:ext cx="38888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/>
              <a:t>Нужно просто нажать: </a:t>
            </a:r>
            <a:br>
              <a:rPr lang="ru-RU" sz="1800" b="1" dirty="0" smtClean="0"/>
            </a:br>
            <a:r>
              <a:rPr lang="ru-RU" sz="1800" b="1" dirty="0" smtClean="0"/>
              <a:t>1. «Запросить новый»</a:t>
            </a:r>
            <a:br>
              <a:rPr lang="ru-RU" sz="1800" b="1" dirty="0" smtClean="0"/>
            </a:br>
            <a:r>
              <a:rPr lang="ru-RU" sz="1800" b="1" dirty="0" smtClean="0"/>
              <a:t>2. «Выпустить новый»</a:t>
            </a:r>
            <a:br>
              <a:rPr lang="ru-RU" sz="1800" b="1" dirty="0" smtClean="0"/>
            </a:br>
            <a:r>
              <a:rPr lang="ru-RU" sz="1800" b="1" dirty="0" smtClean="0"/>
              <a:t>3. «Да»</a:t>
            </a:r>
            <a:br>
              <a:rPr lang="ru-RU" sz="1800" b="1" dirty="0" smtClean="0"/>
            </a:br>
            <a:endParaRPr lang="ru-RU" sz="18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3456122" y="1239864"/>
            <a:ext cx="690947" cy="619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50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2. Честный знак и ТС </a:t>
            </a:r>
            <a:r>
              <a:rPr lang="ru-RU" sz="3220" b="1" dirty="0" err="1" smtClean="0">
                <a:solidFill>
                  <a:srgbClr val="C00000"/>
                </a:solidFill>
              </a:rPr>
              <a:t>ПИоТ</a:t>
            </a:r>
            <a:endParaRPr lang="ru-RU" sz="3220" b="1" dirty="0" smtClean="0">
              <a:solidFill>
                <a:srgbClr val="C000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2" r="55172" b="49681"/>
          <a:stretch/>
        </p:blipFill>
        <p:spPr>
          <a:xfrm>
            <a:off x="189401" y="572700"/>
            <a:ext cx="2724574" cy="12287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32902" y="717163"/>
            <a:ext cx="59406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Маркировка чистящих средств начиная с релиза 10.7.5.1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/>
              <a:t>Эти то­ва­ры клас­си­фи­ци­ру­ют­ся по опре­де­лен­ным ко­дам ТН ВЭД ЕАЭС и ОКПД2. К ним от­но­сят­ся жид­ко­сти для очи­ст­ки юве­ли­р­ных из­де­лий, по­ли­ро­ли, пас­ты, сал­фет­ки и спреи с ак­тив­ны­ми ве­ще­ства­ми. 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b="1" dirty="0" smtClean="0"/>
              <a:t>Сре­ди </a:t>
            </a:r>
            <a:r>
              <a:rPr lang="ru-RU" b="1" dirty="0"/>
              <a:t>ко­дов ТН ВЭД ЕАЭС вы­де­ля­ют­ся ка­те­го­рии </a:t>
            </a:r>
            <a:endParaRPr lang="ru-RU" b="1" dirty="0" smtClean="0"/>
          </a:p>
          <a:p>
            <a:pPr algn="just"/>
            <a:r>
              <a:rPr lang="ru-RU" b="1" dirty="0" smtClean="0"/>
              <a:t>мы­ла </a:t>
            </a:r>
            <a:r>
              <a:rPr lang="ru-RU" b="1" dirty="0"/>
              <a:t>и ор­га­ни­че­ских мо­ю­щих средств (код 3401), </a:t>
            </a:r>
            <a:endParaRPr lang="ru-RU" b="1" dirty="0" smtClean="0"/>
          </a:p>
          <a:p>
            <a:pPr algn="just"/>
            <a:r>
              <a:rPr lang="ru-RU" b="1" dirty="0" smtClean="0"/>
              <a:t>пре­па­ра­тов </a:t>
            </a:r>
            <a:r>
              <a:rPr lang="ru-RU" b="1" dirty="0"/>
              <a:t>для об­ра­бо­т­ки по­верх­но­стей (код 3402 50 000 0) </a:t>
            </a:r>
            <a:r>
              <a:rPr lang="ru-RU" b="1" dirty="0" smtClean="0"/>
              <a:t>средств </a:t>
            </a:r>
            <a:r>
              <a:rPr lang="ru-RU" b="1" dirty="0"/>
              <a:t>для чи­ст­ки ме­тал­ли­че­ских из­де­лий (код 3405 40 000 0). </a:t>
            </a:r>
            <a:endParaRPr lang="ru-RU" b="1" dirty="0" smtClean="0"/>
          </a:p>
          <a:p>
            <a:pPr algn="just"/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356187" y="3509932"/>
            <a:ext cx="55553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hlinkClick r:id="rId5"/>
              </a:rPr>
              <a:t>* Инструкция по настройке и использованию находится в базе знаний в разделе Ювелирный торговый дом - Инструкции - Честный знак</a:t>
            </a:r>
            <a:endParaRPr lang="ru-RU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8" y="1713599"/>
            <a:ext cx="2543360" cy="254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2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2. Честный </a:t>
            </a:r>
            <a:r>
              <a:rPr lang="ru-RU" sz="3220" b="1" dirty="0">
                <a:solidFill>
                  <a:srgbClr val="C00000"/>
                </a:solidFill>
              </a:rPr>
              <a:t>знак и ТС ПИОТ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2" r="55172" b="49681"/>
          <a:stretch/>
        </p:blipFill>
        <p:spPr>
          <a:xfrm>
            <a:off x="189401" y="572700"/>
            <a:ext cx="2724574" cy="1228725"/>
          </a:xfrm>
          <a:prstGeom prst="rect">
            <a:avLst/>
          </a:prstGeom>
        </p:spPr>
      </p:pic>
      <p:sp>
        <p:nvSpPr>
          <p:cNvPr id="2" name="AutoShape 2" descr="Риски штрафов с 28.12.2025 при продаже маркированной продукции без ТС ПИО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579" y="660967"/>
            <a:ext cx="4169629" cy="37310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4713" y="2007405"/>
            <a:ext cx="4196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roboto_ltregular"/>
              </a:rPr>
              <a:t>Начиная </a:t>
            </a:r>
            <a:r>
              <a:rPr lang="ru-RU" b="1" dirty="0">
                <a:latin typeface="roboto_ltregular"/>
              </a:rPr>
              <a:t>с 28 декабря 2025 года, необходимо использовать Технического средства получения информации о товаре (ТС </a:t>
            </a:r>
            <a:r>
              <a:rPr lang="ru-RU" b="1" dirty="0" err="1">
                <a:latin typeface="roboto_ltregular"/>
              </a:rPr>
              <a:t>ПИоТ</a:t>
            </a:r>
            <a:r>
              <a:rPr lang="ru-RU" b="1" dirty="0">
                <a:latin typeface="roboto_ltregular"/>
              </a:rPr>
              <a:t>) при реализации маркированной продукции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675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9579" y="163068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Что меняется для нас с вами?</a:t>
            </a: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784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2. Честный </a:t>
            </a:r>
            <a:r>
              <a:rPr lang="ru-RU" sz="3220" b="1" dirty="0">
                <a:solidFill>
                  <a:srgbClr val="C00000"/>
                </a:solidFill>
              </a:rPr>
              <a:t>знак и ТС ПИОТ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2" r="55172" b="49681"/>
          <a:stretch/>
        </p:blipFill>
        <p:spPr>
          <a:xfrm>
            <a:off x="189401" y="572700"/>
            <a:ext cx="2724574" cy="1228725"/>
          </a:xfrm>
          <a:prstGeom prst="rect">
            <a:avLst/>
          </a:prstGeom>
        </p:spPr>
      </p:pic>
      <p:sp>
        <p:nvSpPr>
          <p:cNvPr id="2" name="AutoShape 2" descr="Риски штрафов с 28.12.2025 при продаже маркированной продукции без ТС ПИО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03375" y="770721"/>
            <a:ext cx="58481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63634"/>
                </a:solidFill>
                <a:latin typeface="Circe-Regular"/>
              </a:rPr>
              <a:t>Что делать, если подходящего решения пока нет?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63634"/>
                </a:solidFill>
                <a:latin typeface="Circe-Regular"/>
              </a:rPr>
              <a:t>Если совместимое ПО или касса ещё не представлены в реестре — </a:t>
            </a:r>
            <a:r>
              <a:rPr lang="ru-RU" b="1" dirty="0">
                <a:solidFill>
                  <a:srgbClr val="363634"/>
                </a:solidFill>
                <a:latin typeface="Circe-Regular"/>
              </a:rPr>
              <a:t>переживать не нужно</a:t>
            </a:r>
            <a:r>
              <a:rPr lang="ru-RU" dirty="0">
                <a:solidFill>
                  <a:srgbClr val="363634"/>
                </a:solidFill>
                <a:latin typeface="Circe-Regular"/>
              </a:rPr>
              <a:t>. По мере выхода новых решений их можно будет установить </a:t>
            </a:r>
            <a:r>
              <a:rPr lang="ru-RU" b="1" dirty="0">
                <a:solidFill>
                  <a:srgbClr val="363634"/>
                </a:solidFill>
                <a:latin typeface="Circe-Regular"/>
              </a:rPr>
              <a:t>без риска привлечения к ответственности.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63634"/>
                </a:solidFill>
                <a:latin typeface="Circe-Regular"/>
              </a:rPr>
              <a:t>На текущем этапе </a:t>
            </a:r>
            <a:r>
              <a:rPr lang="ru-RU" b="1" dirty="0">
                <a:solidFill>
                  <a:srgbClr val="363634"/>
                </a:solidFill>
                <a:latin typeface="Circe-Regular"/>
              </a:rPr>
              <a:t>наличие или отсутствие ТС </a:t>
            </a:r>
            <a:r>
              <a:rPr lang="ru-RU" b="1" dirty="0" err="1">
                <a:solidFill>
                  <a:srgbClr val="363634"/>
                </a:solidFill>
                <a:latin typeface="Circe-Regular"/>
              </a:rPr>
              <a:t>ПИоТ</a:t>
            </a:r>
            <a:r>
              <a:rPr lang="ru-RU" b="1" dirty="0">
                <a:solidFill>
                  <a:srgbClr val="363634"/>
                </a:solidFill>
                <a:latin typeface="Circe-Regular"/>
              </a:rPr>
              <a:t> не подлежит проверке</a:t>
            </a:r>
            <a:r>
              <a:rPr lang="ru-RU" dirty="0">
                <a:solidFill>
                  <a:srgbClr val="363634"/>
                </a:solidFill>
                <a:latin typeface="Circe-Regular"/>
              </a:rPr>
              <a:t>, поэтому </a:t>
            </a:r>
            <a:r>
              <a:rPr lang="ru-RU" b="1" dirty="0">
                <a:solidFill>
                  <a:srgbClr val="363634"/>
                </a:solidFill>
                <a:latin typeface="Circe-Regular"/>
              </a:rPr>
              <a:t>поводов для беспокойства или опасений по поводу штрафов нет</a:t>
            </a:r>
            <a:r>
              <a:rPr lang="ru-RU" dirty="0" smtClean="0">
                <a:solidFill>
                  <a:srgbClr val="363634"/>
                </a:solidFill>
                <a:latin typeface="Circe-Regular"/>
              </a:rPr>
              <a:t>.</a:t>
            </a:r>
          </a:p>
          <a:p>
            <a:endParaRPr lang="ru-RU" dirty="0">
              <a:solidFill>
                <a:srgbClr val="363634"/>
              </a:solidFill>
              <a:latin typeface="Circe-Regular"/>
            </a:endParaRPr>
          </a:p>
          <a:p>
            <a:endParaRPr lang="ru-RU" dirty="0" smtClean="0">
              <a:solidFill>
                <a:srgbClr val="363634"/>
              </a:solidFill>
              <a:latin typeface="Circe-Regular"/>
            </a:endParaRPr>
          </a:p>
          <a:p>
            <a:endParaRPr lang="ru-RU" dirty="0">
              <a:solidFill>
                <a:srgbClr val="363634"/>
              </a:solidFill>
              <a:latin typeface="Circe-Regular"/>
            </a:endParaRPr>
          </a:p>
          <a:p>
            <a:r>
              <a:rPr lang="ru-RU" dirty="0" smtClean="0">
                <a:solidFill>
                  <a:srgbClr val="363634"/>
                </a:solidFill>
                <a:latin typeface="Circe-Regular"/>
              </a:rPr>
              <a:t>Планируем поддержку в Ювелирном торговом доме в марте 26г.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8" y="1828702"/>
            <a:ext cx="2710487" cy="271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5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3. </a:t>
            </a:r>
            <a:r>
              <a:rPr lang="ru-RU" sz="3220" b="1" dirty="0" err="1" smtClean="0">
                <a:solidFill>
                  <a:srgbClr val="C00000"/>
                </a:solidFill>
              </a:rPr>
              <a:t>Маркетплейсы</a:t>
            </a: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Риски штрафов с 28.12.2025 при продаже маркированной продукции без ТС ПИО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51" y="626945"/>
            <a:ext cx="3842787" cy="35421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07974" y="626945"/>
            <a:ext cx="60230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Wildberries</a:t>
            </a:r>
            <a:r>
              <a:rPr lang="ru-RU" b="1" dirty="0" smtClean="0"/>
              <a:t> и </a:t>
            </a:r>
            <a:r>
              <a:rPr lang="en-US" b="1" dirty="0" smtClean="0"/>
              <a:t>OZON</a:t>
            </a:r>
            <a:r>
              <a:rPr lang="ru-RU" b="1" dirty="0"/>
              <a:t> - предусмотрена работа по схемам FBS и FBW (FBO</a:t>
            </a:r>
            <a:r>
              <a:rPr lang="ru-RU" b="1" dirty="0" smtClean="0"/>
              <a:t>).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сопоставление карточек товаров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выгрузка цен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выгрузка остатков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работа с заказами - загрузка, обработка, сборка, печать ШК, отправка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вывод из оборота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загрузка отчетов комиссионера.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0375" y="3804167"/>
            <a:ext cx="3395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Развиваем функционал с марта 2025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8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Риски штрафов с 28.12.2025 при продаже маркированной продукции без ТС ПИО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3. </a:t>
            </a:r>
            <a:r>
              <a:rPr lang="ru-RU" sz="3220" b="1" dirty="0" err="1" smtClean="0">
                <a:solidFill>
                  <a:srgbClr val="C00000"/>
                </a:solidFill>
              </a:rPr>
              <a:t>Маркетплейсы</a:t>
            </a:r>
            <a:endParaRPr lang="ru-RU" sz="3220" b="1" dirty="0">
              <a:solidFill>
                <a:srgbClr val="C0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25" y="597463"/>
            <a:ext cx="6093780" cy="38581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005" y="994764"/>
            <a:ext cx="2734255" cy="273425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632427" y="3743949"/>
            <a:ext cx="22258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Подробнее по </a:t>
            </a:r>
            <a:r>
              <a:rPr lang="ru-RU" b="1" dirty="0" smtClean="0">
                <a:hlinkClick r:id="rId6"/>
              </a:rPr>
              <a:t>ссылке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41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Риски штрафов с 28.12.2025 при продаже маркированной продукции без ТС ПИО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3. </a:t>
            </a:r>
            <a:r>
              <a:rPr lang="ru-RU" sz="3220" b="1" dirty="0" err="1" smtClean="0">
                <a:solidFill>
                  <a:srgbClr val="C00000"/>
                </a:solidFill>
              </a:rPr>
              <a:t>Маркетплейсы</a:t>
            </a:r>
            <a:endParaRPr lang="ru-RU" sz="322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598031"/>
            <a:ext cx="8669612" cy="39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Риски штрафов с 28.12.2025 при продаже маркированной продукции без ТС ПИО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3. </a:t>
            </a:r>
            <a:r>
              <a:rPr lang="ru-RU" sz="3220" b="1" dirty="0" err="1" smtClean="0">
                <a:solidFill>
                  <a:srgbClr val="C00000"/>
                </a:solidFill>
              </a:rPr>
              <a:t>Маркетплейсы</a:t>
            </a:r>
            <a:endParaRPr lang="ru-RU" sz="322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87" y="531513"/>
            <a:ext cx="7551084" cy="40056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46126" y="3941670"/>
            <a:ext cx="2842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Яндекс.Маркет</a:t>
            </a:r>
            <a:r>
              <a:rPr lang="ru-RU" dirty="0" smtClean="0">
                <a:solidFill>
                  <a:srgbClr val="C00000"/>
                </a:solidFill>
              </a:rPr>
              <a:t> в январе 2026 г.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5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Риски штрафов с 28.12.2025 при продаже маркированной продукции без ТС ПИО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3. ДОЛЯМИ</a:t>
            </a:r>
            <a:endParaRPr lang="ru-RU" sz="322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0375" y="880058"/>
            <a:ext cx="528621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Реализована интеграция с платёжным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сервисом «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Долями» от Т-Банка (dolyame.ru) для приема платежей в рассрочку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1"/>
                </a:solidFill>
              </a:rPr>
              <a:t>✅ Удобный и современный способ оплаты для покупателей  </a:t>
            </a:r>
            <a:r>
              <a:rPr lang="ru-RU" dirty="0">
                <a:solidFill>
                  <a:schemeClr val="tx1"/>
                </a:solidFill>
              </a:rPr>
              <a:t>– клиенты смогут оплатить товары в долями с помощью своего смартфона и за несколько минут.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✅ Увеличение среднего чека до 80% </a:t>
            </a:r>
            <a:r>
              <a:rPr lang="ru-RU" dirty="0">
                <a:solidFill>
                  <a:schemeClr val="tx1"/>
                </a:solidFill>
              </a:rPr>
              <a:t>– за счёт того, что покупатели смогут позволить себе товары, за которые не могут заплатить сразу.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✅ Рост повторных покупок до 55% </a:t>
            </a:r>
            <a:r>
              <a:rPr lang="ru-RU" dirty="0">
                <a:solidFill>
                  <a:schemeClr val="tx1"/>
                </a:solidFill>
              </a:rPr>
              <a:t>– клиенты оценят возможность платить за товары частями и будут чаще возвращаться за покупками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38171" y="3384214"/>
            <a:ext cx="22258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hlinkClick r:id="rId4"/>
              </a:rPr>
              <a:t>Ссылка на совместный </a:t>
            </a:r>
            <a:r>
              <a:rPr lang="ru-RU" b="1" dirty="0" err="1" smtClean="0">
                <a:hlinkClick r:id="rId4"/>
              </a:rPr>
              <a:t>вебинар</a:t>
            </a:r>
            <a:r>
              <a:rPr lang="ru-RU" b="1" dirty="0" smtClean="0">
                <a:hlinkClick r:id="rId4"/>
              </a:rPr>
              <a:t> с Т-Банком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35" y="880058"/>
            <a:ext cx="2514097" cy="25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Риски штрафов с 28.12.2025 при продаже маркированной продукции без ТС ПИО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3. ДОЛЯМИ</a:t>
            </a:r>
            <a:endParaRPr lang="ru-RU" sz="322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33" y="835402"/>
            <a:ext cx="4618974" cy="338222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37866" y="1222748"/>
            <a:ext cx="34753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Поддерживаются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два способа оплаты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1. Сканирование QR-кода из кассовой ссылки.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Сканирование QR-кода с экрана кассира или с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пречека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напечатанного на ККТ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Чек можно отложить до одобрения заявки «Долями» и внесения первого платежа, а затем завершить операцию.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2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Риски штрафов с 28.12.2025 при продаже маркированной продукции без ТС ПИО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3. ДОЛЯМИ</a:t>
            </a:r>
            <a:endParaRPr lang="ru-RU" sz="322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2754" y="1326333"/>
            <a:ext cx="65976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Напишите в чате – пользуетесь ли вы сервисами рассрочки платежа. </a:t>
            </a:r>
          </a:p>
          <a:p>
            <a:pPr algn="ctr"/>
            <a:endParaRPr lang="ru-RU" sz="2500" b="1" dirty="0">
              <a:solidFill>
                <a:srgbClr val="3737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500" b="1" dirty="0" smtClean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какими?</a:t>
            </a:r>
            <a:endParaRPr lang="ru-RU" sz="2500" dirty="0" smtClean="0"/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59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Риски штрафов с 28.12.2025 при продаже маркированной продукции без ТС ПИО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4. Загрузка остатков из ГИИС ДМДК</a:t>
            </a:r>
            <a:endParaRPr lang="ru-RU" sz="322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9" y="826080"/>
            <a:ext cx="2838450" cy="28384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489733" y="3725375"/>
            <a:ext cx="22258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Подробнее по </a:t>
            </a:r>
            <a:r>
              <a:rPr lang="ru-RU" b="1" dirty="0" smtClean="0">
                <a:hlinkClick r:id="rId5"/>
              </a:rPr>
              <a:t>ссылке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75" y="826080"/>
            <a:ext cx="5680502" cy="1895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13" y="2903214"/>
            <a:ext cx="5607264" cy="129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Риски штрафов с 28.12.2025 при продаже маркированной продукции без ТС ПИО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4. Сверка остатков с ГИИС ДМДК</a:t>
            </a:r>
            <a:endParaRPr lang="ru-RU" sz="322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17" y="955841"/>
            <a:ext cx="2769534" cy="276953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489733" y="3725375"/>
            <a:ext cx="22258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Подробнее по </a:t>
            </a:r>
            <a:r>
              <a:rPr lang="ru-RU" b="1" dirty="0" smtClean="0">
                <a:hlinkClick r:id="rId5"/>
              </a:rPr>
              <a:t>ссылке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385" y="717162"/>
            <a:ext cx="5681616" cy="1956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385" y="2677708"/>
            <a:ext cx="5681616" cy="117907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65307" y="3879263"/>
            <a:ext cx="61817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Отличный инструмент для наведения порядка в личном кабинете ГИИС ДМДК. Позволяет не только сверить остатки, но и устранить ошибки.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1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Увеличение НДС с 20% до 22%</a:t>
            </a: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53" y="768350"/>
            <a:ext cx="6311265" cy="420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Риски штрафов с 28.12.2025 при продаже маркированной продукции без ТС ПИО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5. Частичное гашение сертификатов</a:t>
            </a:r>
            <a:endParaRPr lang="ru-RU" sz="322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6"/>
          <a:stretch/>
        </p:blipFill>
        <p:spPr>
          <a:xfrm>
            <a:off x="0" y="597162"/>
            <a:ext cx="9144000" cy="38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Риски штрафов с 28.12.2025 при продаже маркированной продукции без ТС ПИО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6. Изменение формата хранения розничных цен</a:t>
            </a:r>
            <a:endParaRPr lang="ru-RU" sz="322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5614" y="1388626"/>
            <a:ext cx="810243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 на хранение розничных цен на товары в отдельном регистре сведений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«Цены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товары в торговых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точках».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Отказ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хранения розничных цен в регистре накопления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«Товары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торговых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точках»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переход на хранение в регистре сведений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«Цены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товары в торговых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точках»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потребовался для упрощения движений по товарообороту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Раньше изменение данных в приходных документах (указание размера, характеристики) требовало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перепроведения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(и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перезаполнения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всей последующей цепочки документов для корректного подбора розничной цены.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4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Риски штрафов с 28.12.2025 при продаже маркированной продукции без ТС ПИО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7. Скупка</a:t>
            </a:r>
            <a:endParaRPr lang="ru-RU" sz="322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092" y="968644"/>
            <a:ext cx="5965566" cy="300538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10232" y="1080304"/>
            <a:ext cx="2122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7975" y="968644"/>
            <a:ext cx="26831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 функционал скупки. Добавлена возможность скупки техники и не только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скупка ювелирных изделий с драгоценными камнями и без;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скупка с </a:t>
            </a:r>
            <a:r>
              <a:rPr lang="ru-RU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физмаркировкой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без;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выплаты на карту</a:t>
            </a:r>
          </a:p>
          <a:p>
            <a:pPr marL="285750" indent="-285750" algn="just">
              <a:buFontTx/>
              <a:buChar char="-"/>
            </a:pP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2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sp>
        <p:nvSpPr>
          <p:cNvPr id="3" name="AutoShape 2" descr="https://chatgpt.com/backend-api/estuary/content?id=file_00000000e60c722f8297c0ebb9479854&amp;ts=490646&amp;p=fs&amp;cid=1&amp;sig=f9c72f12a2f24d4babdeb0362325b5b3ea86b9b804ee2a2cc506fd4f9dbdbc50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Риски штрафов с 28.12.2025 при продаже маркированной продукции без ТС ПИО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7. Скупка</a:t>
            </a:r>
            <a:endParaRPr lang="ru-RU" sz="322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0232" y="1080304"/>
            <a:ext cx="2122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70" y="670378"/>
            <a:ext cx="6973816" cy="377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/>
          <a:stretch/>
        </p:blipFill>
        <p:spPr>
          <a:xfrm>
            <a:off x="165258" y="724244"/>
            <a:ext cx="3856727" cy="38070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97611" y="2041931"/>
            <a:ext cx="20694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Румянцев Дмитрий</a:t>
            </a:r>
          </a:p>
          <a:p>
            <a:endParaRPr lang="ru-RU" dirty="0">
              <a:hlinkClick r:id="rId4"/>
            </a:endParaRPr>
          </a:p>
          <a:p>
            <a:r>
              <a:rPr lang="en-US" dirty="0" smtClean="0">
                <a:hlinkClick r:id="rId4"/>
              </a:rPr>
              <a:t>rumd@uvelirsoft.ru</a:t>
            </a:r>
            <a:endParaRPr lang="en-US" dirty="0" smtClean="0"/>
          </a:p>
        </p:txBody>
      </p:sp>
      <p:sp>
        <p:nvSpPr>
          <p:cNvPr id="11" name="Google Shape;71;p3"/>
          <p:cNvSpPr txBox="1">
            <a:spLocks/>
          </p:cNvSpPr>
          <p:nvPr/>
        </p:nvSpPr>
        <p:spPr>
          <a:xfrm>
            <a:off x="1" y="-29115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Вопросы?</a:t>
            </a: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19" name="Прямая соединительная линия 18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97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Снижены пороги для специальных </a:t>
            </a:r>
            <a:r>
              <a:rPr lang="ru-RU" sz="3220" b="1" dirty="0">
                <a:solidFill>
                  <a:srgbClr val="C00000"/>
                </a:solidFill>
              </a:rPr>
              <a:t>налоговые </a:t>
            </a:r>
            <a:r>
              <a:rPr lang="ru-RU" sz="3220" b="1" dirty="0" smtClean="0">
                <a:solidFill>
                  <a:srgbClr val="C00000"/>
                </a:solidFill>
              </a:rPr>
              <a:t>ставок</a:t>
            </a:r>
            <a:endParaRPr lang="ru-RU" sz="3220" b="1" dirty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88" y="1096181"/>
            <a:ext cx="5161531" cy="34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9579" y="86106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600" dirty="0"/>
              <a:t>Таким образом, если доход плательщиков на УСН за 2025 год превысит 20 млн рублей, </a:t>
            </a:r>
            <a:endParaRPr lang="ru-RU" sz="3600" dirty="0" smtClean="0"/>
          </a:p>
          <a:p>
            <a:pPr algn="ctr">
              <a:buSzPts val="990"/>
            </a:pPr>
            <a:r>
              <a:rPr lang="ru-RU" sz="3600" dirty="0" smtClean="0"/>
              <a:t>то </a:t>
            </a:r>
            <a:r>
              <a:rPr lang="ru-RU" sz="3600" dirty="0"/>
              <a:t>с 2026 года у них появляется обязанность по исчислению и уплате НДС</a:t>
            </a:r>
            <a:endParaRPr lang="ru-RU" sz="3220" b="1" dirty="0" smtClean="0">
              <a:solidFill>
                <a:srgbClr val="C00000"/>
              </a:solidFill>
            </a:endParaRP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376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Что выбрать?</a:t>
            </a:r>
            <a:r>
              <a:rPr lang="en-US" sz="3220" b="1" dirty="0" smtClean="0">
                <a:solidFill>
                  <a:srgbClr val="C00000"/>
                </a:solidFill>
              </a:rPr>
              <a:t> </a:t>
            </a:r>
            <a:r>
              <a:rPr lang="ru-RU" sz="3220" b="1" dirty="0" smtClean="0">
                <a:solidFill>
                  <a:srgbClr val="C00000"/>
                </a:solidFill>
              </a:rPr>
              <a:t>5-7% или 22%</a:t>
            </a: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7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Что выбрать?</a:t>
            </a:r>
            <a:r>
              <a:rPr lang="en-US" sz="3220" b="1" dirty="0" smtClean="0">
                <a:solidFill>
                  <a:srgbClr val="C00000"/>
                </a:solidFill>
              </a:rPr>
              <a:t> </a:t>
            </a:r>
            <a:r>
              <a:rPr lang="ru-RU" sz="3220" b="1" dirty="0" smtClean="0">
                <a:solidFill>
                  <a:srgbClr val="C00000"/>
                </a:solidFill>
              </a:rPr>
              <a:t>5-7% или 22%</a:t>
            </a: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cxnSp>
        <p:nvCxnSpPr>
          <p:cNvPr id="3" name="Прямая соединительная линия 2"/>
          <p:cNvCxnSpPr/>
          <p:nvPr/>
        </p:nvCxnSpPr>
        <p:spPr>
          <a:xfrm>
            <a:off x="4579620" y="701297"/>
            <a:ext cx="0" cy="308928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51460" y="1304864"/>
            <a:ext cx="4152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/>
              <a:t>✅ </a:t>
            </a:r>
            <a:r>
              <a:rPr lang="ru-RU" sz="1800" b="1" dirty="0" smtClean="0"/>
              <a:t>Выбираем </a:t>
            </a:r>
            <a:r>
              <a:rPr lang="ru-RU" sz="1800" b="1" dirty="0"/>
              <a:t>22%</a:t>
            </a:r>
            <a:r>
              <a:rPr lang="ru-RU" sz="1800" dirty="0"/>
              <a:t>, если</a:t>
            </a:r>
            <a:r>
              <a:rPr lang="ru-RU" sz="1800" dirty="0" smtClean="0"/>
              <a:t>:</a:t>
            </a:r>
          </a:p>
          <a:p>
            <a:endParaRPr lang="ru-RU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/>
              <a:t> есть </a:t>
            </a:r>
            <a:r>
              <a:rPr lang="ru-RU" sz="1800" b="1" dirty="0"/>
              <a:t>входной НДС</a:t>
            </a:r>
            <a:r>
              <a:rPr lang="ru-RU" sz="1800" dirty="0"/>
              <a:t> (закупки с НДС, производство, импорт);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/>
              <a:t> высокая </a:t>
            </a:r>
            <a:r>
              <a:rPr lang="ru-RU" sz="1800" b="1" dirty="0"/>
              <a:t>себестоимость</a:t>
            </a:r>
            <a:r>
              <a:rPr lang="ru-RU" sz="1800" dirty="0"/>
              <a:t> товара;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/>
              <a:t> небольшая </a:t>
            </a:r>
            <a:r>
              <a:rPr lang="ru-RU" sz="1800" dirty="0"/>
              <a:t>торговая наценка;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/>
              <a:t> много </a:t>
            </a:r>
            <a:r>
              <a:rPr lang="ru-RU" sz="1800" dirty="0"/>
              <a:t>поставщиков на ОСНО;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54881" y="1304864"/>
            <a:ext cx="4076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✅ </a:t>
            </a:r>
            <a:r>
              <a:rPr lang="ru-RU" sz="1800" b="1" dirty="0"/>
              <a:t>Выбираем 5–7%</a:t>
            </a:r>
            <a:r>
              <a:rPr lang="ru-RU" sz="1800" dirty="0"/>
              <a:t>, если</a:t>
            </a:r>
            <a:r>
              <a:rPr lang="ru-RU" sz="1800" dirty="0" smtClean="0"/>
              <a:t>:</a:t>
            </a:r>
          </a:p>
          <a:p>
            <a:endParaRPr lang="ru-RU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/>
              <a:t> закупка </a:t>
            </a:r>
            <a:r>
              <a:rPr lang="ru-RU" sz="1800" b="1" dirty="0"/>
              <a:t>без НДС</a:t>
            </a:r>
            <a:r>
              <a:rPr lang="ru-RU" sz="1800" dirty="0"/>
              <a:t> (лом, физлица, УСН-поставщики);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/>
              <a:t> очень </a:t>
            </a:r>
            <a:r>
              <a:rPr lang="ru-RU" sz="1800" dirty="0"/>
              <a:t>высокая наценка;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/>
              <a:t> минимальные </a:t>
            </a:r>
            <a:r>
              <a:rPr lang="ru-RU" sz="1800" dirty="0"/>
              <a:t>закупки с НДС;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/>
              <a:t> небольшой </a:t>
            </a:r>
            <a:r>
              <a:rPr lang="ru-RU" sz="1800" dirty="0"/>
              <a:t>оборот и важна </a:t>
            </a:r>
            <a:r>
              <a:rPr lang="ru-RU" sz="1800" b="1" dirty="0"/>
              <a:t>простота учёта</a:t>
            </a:r>
            <a:r>
              <a:rPr lang="ru-RU" sz="1800" dirty="0" smtClean="0"/>
              <a:t>;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04001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1;p3"/>
          <p:cNvSpPr txBox="1">
            <a:spLocks/>
          </p:cNvSpPr>
          <p:nvPr/>
        </p:nvSpPr>
        <p:spPr>
          <a:xfrm>
            <a:off x="1" y="0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ru-RU" sz="3220" b="1" dirty="0" smtClean="0">
                <a:solidFill>
                  <a:srgbClr val="C00000"/>
                </a:solidFill>
              </a:rPr>
              <a:t>Например:</a:t>
            </a:r>
          </a:p>
          <a:p>
            <a:pPr algn="ctr">
              <a:buSzPts val="990"/>
            </a:pPr>
            <a:endParaRPr lang="ru-RU" sz="3220" b="1" dirty="0">
              <a:solidFill>
                <a:srgbClr val="C00000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54244" y="4480333"/>
            <a:ext cx="9045414" cy="842199"/>
            <a:chOff x="54244" y="4480333"/>
            <a:chExt cx="9045414" cy="842199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3500" y="4598046"/>
              <a:ext cx="9036158" cy="435172"/>
              <a:chOff x="63500" y="4598046"/>
              <a:chExt cx="9036158" cy="435172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63500" y="4598046"/>
                <a:ext cx="9036158" cy="5704"/>
              </a:xfrm>
              <a:prstGeom prst="line">
                <a:avLst/>
              </a:prstGeom>
              <a:ln w="44450" cap="rnd">
                <a:solidFill>
                  <a:srgbClr val="C3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356187" y="4725441"/>
                <a:ext cx="2390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Программы для ювелиров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51084" y="4725441"/>
                <a:ext cx="1523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C00000"/>
                    </a:solidFill>
                  </a:rPr>
                  <a:t>20 лет на рынке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" y="4480333"/>
              <a:ext cx="1497444" cy="842199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990599"/>
            <a:ext cx="2766863" cy="2766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9188" y="3618962"/>
            <a:ext cx="2544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Калькулятор доступен по </a:t>
            </a:r>
            <a:r>
              <a:rPr lang="ru-RU" sz="1200" dirty="0" smtClean="0">
                <a:hlinkClick r:id="rId5"/>
              </a:rPr>
              <a:t>ссылке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2991" y="3953135"/>
            <a:ext cx="8072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91919"/>
                </a:solidFill>
                <a:latin typeface="__FontTTNorms_aa4aca"/>
              </a:rPr>
              <a:t>Проведите тщательные расчёты, прежде чем выбрать ставку НДС. </a:t>
            </a:r>
            <a:endParaRPr lang="ru-RU" b="1" dirty="0" smtClean="0">
              <a:solidFill>
                <a:srgbClr val="191919"/>
              </a:solidFill>
              <a:latin typeface="__FontTTNorms_aa4aca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__FontTTNorms_aa4aca"/>
              </a:rPr>
              <a:t>Для расчета </a:t>
            </a:r>
            <a:r>
              <a:rPr lang="ru-RU" b="1" dirty="0" smtClean="0">
                <a:solidFill>
                  <a:srgbClr val="191919"/>
                </a:solidFill>
                <a:latin typeface="__FontTTNorms_aa4aca"/>
              </a:rPr>
              <a:t>используйте </a:t>
            </a:r>
            <a:r>
              <a:rPr lang="ru-RU" b="1" dirty="0" smtClean="0">
                <a:solidFill>
                  <a:srgbClr val="FF0000"/>
                </a:solidFill>
                <a:latin typeface="__FontTTNorms_aa4aca"/>
              </a:rPr>
              <a:t>фактическую</a:t>
            </a:r>
            <a:r>
              <a:rPr lang="ru-RU" b="1" dirty="0" smtClean="0">
                <a:solidFill>
                  <a:srgbClr val="191919"/>
                </a:solidFill>
                <a:latin typeface="__FontTTNorms_aa4aca"/>
              </a:rPr>
              <a:t> </a:t>
            </a:r>
            <a:r>
              <a:rPr lang="ru-RU" b="1" dirty="0">
                <a:solidFill>
                  <a:srgbClr val="191919"/>
                </a:solidFill>
                <a:latin typeface="__FontTTNorms_aa4aca"/>
              </a:rPr>
              <a:t>(</a:t>
            </a:r>
            <a:r>
              <a:rPr lang="ru-RU" b="1" dirty="0" smtClean="0">
                <a:solidFill>
                  <a:srgbClr val="191919"/>
                </a:solidFill>
                <a:latin typeface="__FontTTNorms_aa4aca"/>
              </a:rPr>
              <a:t>реализованную) маржу/наценку.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368138"/>
              </p:ext>
            </p:extLst>
          </p:nvPr>
        </p:nvGraphicFramePr>
        <p:xfrm>
          <a:off x="442991" y="690411"/>
          <a:ext cx="5303594" cy="2862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9631"/>
                <a:gridCol w="1883963"/>
              </a:tblGrid>
              <a:tr h="2044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Вводные данные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04470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044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Закупка с НДС (</a:t>
                      </a:r>
                      <a:r>
                        <a:rPr lang="en-US" sz="1100" u="none" strike="noStrike">
                          <a:effectLst/>
                        </a:rPr>
                        <a:t>C), </a:t>
                      </a:r>
                      <a:r>
                        <a:rPr lang="ru-RU" sz="1100" u="none" strike="noStrike">
                          <a:effectLst/>
                        </a:rPr>
                        <a:t>₽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15000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044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Ставка НДС поставщика, 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044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Входной НДС (</a:t>
                      </a:r>
                      <a:r>
                        <a:rPr lang="en-US" sz="1100" u="none" strike="noStrike">
                          <a:effectLst/>
                        </a:rPr>
                        <a:t>V), </a:t>
                      </a:r>
                      <a:r>
                        <a:rPr lang="ru-RU" sz="1100" u="none" strike="noStrike">
                          <a:effectLst/>
                        </a:rPr>
                        <a:t>₽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2704,92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044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Наценка, 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044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Цена продажи (</a:t>
                      </a:r>
                      <a:r>
                        <a:rPr lang="en-US" sz="1100" u="none" strike="noStrike">
                          <a:effectLst/>
                        </a:rPr>
                        <a:t>P), </a:t>
                      </a:r>
                      <a:r>
                        <a:rPr lang="ru-RU" sz="1100" u="none" strike="noStrike">
                          <a:effectLst/>
                        </a:rPr>
                        <a:t>₽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22500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04470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044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Расчёт налоговой нагрузки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04470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044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НДС 22%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1352,46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044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НДС 5%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1125,00</a:t>
                      </a:r>
                      <a:endParaRPr lang="ru-RU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04470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044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Рекомендуемый режим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НДС 5%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34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Стандартная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73DE77D5-BA48-4248-8E2C-A1DF8A3BF565}" vid="{DCA8BC10-B05B-40D3-9EB9-E8B91763807B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3810</TotalTime>
  <Words>1843</Words>
  <Application>Microsoft Office PowerPoint</Application>
  <PresentationFormat>Экран (16:9)</PresentationFormat>
  <Paragraphs>363</Paragraphs>
  <Slides>44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2" baseType="lpstr">
      <vt:lpstr>__FontTTNorms_aa4aca</vt:lpstr>
      <vt:lpstr>Arial</vt:lpstr>
      <vt:lpstr>Calibri</vt:lpstr>
      <vt:lpstr>Circe-Regular</vt:lpstr>
      <vt:lpstr>Georgia</vt:lpstr>
      <vt:lpstr>roboto_ltregular</vt:lpstr>
      <vt:lpstr>Wingdings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Rumd</dc:creator>
  <cp:lastModifiedBy>Учетная запись Майкрософт</cp:lastModifiedBy>
  <cp:revision>299</cp:revision>
  <dcterms:modified xsi:type="dcterms:W3CDTF">2025-12-23T06:45:03Z</dcterms:modified>
</cp:coreProperties>
</file>